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6" r:id="rId2"/>
    <p:sldId id="321" r:id="rId3"/>
    <p:sldId id="275" r:id="rId4"/>
    <p:sldId id="326" r:id="rId5"/>
    <p:sldId id="327" r:id="rId6"/>
    <p:sldId id="328" r:id="rId7"/>
    <p:sldId id="325" r:id="rId8"/>
    <p:sldId id="280" r:id="rId9"/>
    <p:sldId id="283" r:id="rId10"/>
    <p:sldId id="322" r:id="rId11"/>
    <p:sldId id="329" r:id="rId12"/>
    <p:sldId id="330" r:id="rId13"/>
    <p:sldId id="284" r:id="rId14"/>
    <p:sldId id="285" r:id="rId15"/>
    <p:sldId id="286" r:id="rId16"/>
    <p:sldId id="287" r:id="rId17"/>
    <p:sldId id="288" r:id="rId18"/>
    <p:sldId id="289" r:id="rId19"/>
    <p:sldId id="290" r:id="rId20"/>
    <p:sldId id="291" r:id="rId21"/>
    <p:sldId id="292" r:id="rId22"/>
    <p:sldId id="293" r:id="rId23"/>
    <p:sldId id="323" r:id="rId24"/>
    <p:sldId id="306" r:id="rId25"/>
    <p:sldId id="307" r:id="rId26"/>
    <p:sldId id="331" r:id="rId27"/>
    <p:sldId id="308" r:id="rId28"/>
    <p:sldId id="309" r:id="rId29"/>
    <p:sldId id="310" r:id="rId30"/>
    <p:sldId id="311" r:id="rId31"/>
    <p:sldId id="312" r:id="rId32"/>
    <p:sldId id="313" r:id="rId33"/>
    <p:sldId id="316" r:id="rId34"/>
    <p:sldId id="317" r:id="rId35"/>
    <p:sldId id="318" r:id="rId36"/>
    <p:sldId id="324" r:id="rId37"/>
    <p:sldId id="299" r:id="rId38"/>
    <p:sldId id="300" r:id="rId39"/>
    <p:sldId id="301" r:id="rId40"/>
    <p:sldId id="302" r:id="rId41"/>
    <p:sldId id="303" r:id="rId42"/>
    <p:sldId id="304" r:id="rId43"/>
    <p:sldId id="274" r:id="rId44"/>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83149" autoAdjust="0"/>
  </p:normalViewPr>
  <p:slideViewPr>
    <p:cSldViewPr showGuides="1">
      <p:cViewPr varScale="1">
        <p:scale>
          <a:sx n="115" d="100"/>
          <a:sy n="115" d="100"/>
        </p:scale>
        <p:origin x="148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D0BE91E-B54C-9D42-BDCB-5CF9D83803CC}" type="datetimeFigureOut">
              <a:rPr lang="en-US" smtClean="0"/>
              <a:t>10/3/2018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625F1F-4940-7743-8311-55AEFBF72FC6}" type="slidenum">
              <a:rPr lang="en-US" smtClean="0"/>
              <a:t>‹Nº›</a:t>
            </a:fld>
            <a:endParaRPr lang="en-US"/>
          </a:p>
        </p:txBody>
      </p:sp>
    </p:spTree>
    <p:extLst>
      <p:ext uri="{BB962C8B-B14F-4D97-AF65-F5344CB8AC3E}">
        <p14:creationId xmlns:p14="http://schemas.microsoft.com/office/powerpoint/2010/main" val="29210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7" name="6 Rectángulo"/>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9 Rectángulo"/>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1" name="10 Rectángulo"/>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8" name="7 Título"/>
          <p:cNvSpPr>
            <a:spLocks noGrp="1"/>
          </p:cNvSpPr>
          <p:nvPr>
            <p:ph type="ctrTitle"/>
          </p:nvPr>
        </p:nvSpPr>
        <p:spPr>
          <a:xfrm>
            <a:off x="2362200" y="4038600"/>
            <a:ext cx="6477000" cy="1828800"/>
          </a:xfrm>
        </p:spPr>
        <p:txBody>
          <a:bodyPr anchor="b"/>
          <a:lstStyle>
            <a:lvl1pPr>
              <a:defRPr cap="all" baseline="0"/>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1F1FDF6-D371-C440-9550-4ACDD837D059}" type="datetime1">
              <a:rPr lang="es-MX" smtClean="0"/>
              <a:pPr/>
              <a:t>03/10/2018</a:t>
            </a:fld>
            <a:endParaRPr lang="es-MX"/>
          </a:p>
        </p:txBody>
      </p:sp>
      <p:sp>
        <p:nvSpPr>
          <p:cNvPr id="17" name="16 Marcador de pie de página"/>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MX">
              <a:solidFill>
                <a:srgbClr val="E3DCCF"/>
              </a:solidFill>
            </a:endParaRPr>
          </a:p>
        </p:txBody>
      </p:sp>
      <p:sp>
        <p:nvSpPr>
          <p:cNvPr id="29" name="28 Marcador de número de diapositiva"/>
          <p:cNvSpPr>
            <a:spLocks noGrp="1"/>
          </p:cNvSpPr>
          <p:nvPr>
            <p:ph type="sldNum" sz="quarter" idx="12"/>
          </p:nvPr>
        </p:nvSpPr>
        <p:spPr>
          <a:xfrm>
            <a:off x="8001000" y="228600"/>
            <a:ext cx="838200" cy="381000"/>
          </a:xfrm>
        </p:spPr>
        <p:txBody>
          <a:bodyPr/>
          <a:lstStyle>
            <a:lvl1pPr>
              <a:defRPr>
                <a:solidFill>
                  <a:schemeClr val="tx2"/>
                </a:solidFill>
              </a:defRPr>
            </a:lvl1pPr>
          </a:lstStyle>
          <a:p>
            <a:fld id="{CC4989BF-D59B-4D6E-AB81-DF15918303C2}" type="slidenum">
              <a:rPr lang="es-MX" smtClean="0">
                <a:solidFill>
                  <a:srgbClr val="E3DCCF"/>
                </a:solidFill>
              </a:rPr>
              <a:pPr/>
              <a:t>‹Nº›</a:t>
            </a:fld>
            <a:endParaRPr lang="es-MX">
              <a:solidFill>
                <a:srgbClr val="E3DCCF"/>
              </a:solidFill>
            </a:endParaRPr>
          </a:p>
        </p:txBody>
      </p:sp>
    </p:spTree>
    <p:extLst>
      <p:ext uri="{BB962C8B-B14F-4D97-AF65-F5344CB8AC3E}">
        <p14:creationId xmlns:p14="http://schemas.microsoft.com/office/powerpoint/2010/main" val="417098833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7CB127D-9BE3-564D-8AAE-803A85526914}" type="datetime1">
              <a:rPr lang="es-MX" smtClean="0">
                <a:solidFill>
                  <a:srgbClr val="46464A"/>
                </a:solidFill>
              </a:rPr>
              <a:pPr/>
              <a:t>03/10/2018</a:t>
            </a:fld>
            <a:endParaRPr lang="es-MX">
              <a:solidFill>
                <a:srgbClr val="46464A"/>
              </a:solidFill>
            </a:endParaRPr>
          </a:p>
        </p:txBody>
      </p:sp>
      <p:sp>
        <p:nvSpPr>
          <p:cNvPr id="5" name="4 Marcador de pie de página"/>
          <p:cNvSpPr>
            <a:spLocks noGrp="1"/>
          </p:cNvSpPr>
          <p:nvPr>
            <p:ph type="ftr" sz="quarter" idx="11"/>
          </p:nvPr>
        </p:nvSpPr>
        <p:spPr/>
        <p:txBody>
          <a:bodyPr/>
          <a:lstStyle/>
          <a:p>
            <a:endParaRPr lang="es-MX">
              <a:solidFill>
                <a:srgbClr val="46464A"/>
              </a:solidFill>
            </a:endParaRPr>
          </a:p>
        </p:txBody>
      </p:sp>
      <p:sp>
        <p:nvSpPr>
          <p:cNvPr id="6" name="5 Marcador de número de diapositiva"/>
          <p:cNvSpPr>
            <a:spLocks noGrp="1"/>
          </p:cNvSpPr>
          <p:nvPr>
            <p:ph type="sldNum" sz="quarter" idx="12"/>
          </p:nvPr>
        </p:nvSpPr>
        <p:spPr/>
        <p:txBody>
          <a:bodyPr/>
          <a:lstStyle/>
          <a:p>
            <a:fld id="{CC4989BF-D59B-4D6E-AB81-DF15918303C2}" type="slidenum">
              <a:rPr lang="es-MX" smtClean="0"/>
              <a:pPr/>
              <a:t>‹Nº›</a:t>
            </a:fld>
            <a:endParaRPr lang="es-MX"/>
          </a:p>
        </p:txBody>
      </p:sp>
    </p:spTree>
    <p:extLst>
      <p:ext uri="{BB962C8B-B14F-4D97-AF65-F5344CB8AC3E}">
        <p14:creationId xmlns:p14="http://schemas.microsoft.com/office/powerpoint/2010/main" val="252139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1"/>
      </p:bgRef>
    </p:bg>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609600"/>
            <a:ext cx="2057400" cy="55165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609600"/>
            <a:ext cx="5562600" cy="5516564"/>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a:xfrm>
            <a:off x="6553200" y="6248402"/>
            <a:ext cx="2209800" cy="365125"/>
          </a:xfrm>
        </p:spPr>
        <p:txBody>
          <a:bodyPr/>
          <a:lstStyle/>
          <a:p>
            <a:fld id="{6DE4061E-D46A-6648-9BCF-4A1BFB653373}" type="datetime1">
              <a:rPr lang="es-MX" smtClean="0">
                <a:solidFill>
                  <a:srgbClr val="46464A"/>
                </a:solidFill>
              </a:rPr>
              <a:pPr/>
              <a:t>03/10/2018</a:t>
            </a:fld>
            <a:endParaRPr lang="es-MX">
              <a:solidFill>
                <a:srgbClr val="46464A"/>
              </a:solidFill>
            </a:endParaRPr>
          </a:p>
        </p:txBody>
      </p:sp>
      <p:sp>
        <p:nvSpPr>
          <p:cNvPr id="5" name="4 Marcador de pie de página"/>
          <p:cNvSpPr>
            <a:spLocks noGrp="1"/>
          </p:cNvSpPr>
          <p:nvPr>
            <p:ph type="ftr" sz="quarter" idx="11"/>
          </p:nvPr>
        </p:nvSpPr>
        <p:spPr>
          <a:xfrm>
            <a:off x="457201" y="6248207"/>
            <a:ext cx="5573483" cy="365125"/>
          </a:xfrm>
        </p:spPr>
        <p:txBody>
          <a:bodyPr/>
          <a:lstStyle/>
          <a:p>
            <a:endParaRPr lang="es-MX">
              <a:solidFill>
                <a:srgbClr val="46464A"/>
              </a:solidFill>
            </a:endParaRPr>
          </a:p>
        </p:txBody>
      </p:sp>
      <p:sp>
        <p:nvSpPr>
          <p:cNvPr id="7" name="6 Rectángulo"/>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7 Rectángulo"/>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8 Rectángulo"/>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5 Marcador de número de diapositiva"/>
          <p:cNvSpPr>
            <a:spLocks noGrp="1"/>
          </p:cNvSpPr>
          <p:nvPr>
            <p:ph type="sldNum" sz="quarter" idx="12"/>
          </p:nvPr>
        </p:nvSpPr>
        <p:spPr>
          <a:xfrm rot="5400000">
            <a:off x="5989638" y="144462"/>
            <a:ext cx="533400" cy="244476"/>
          </a:xfrm>
        </p:spPr>
        <p:txBody>
          <a:bodyPr/>
          <a:lstStyle/>
          <a:p>
            <a:fld id="{CC4989BF-D59B-4D6E-AB81-DF15918303C2}" type="slidenum">
              <a:rPr lang="es-MX" smtClean="0"/>
              <a:pPr/>
              <a:t>‹Nº›</a:t>
            </a:fld>
            <a:endParaRPr lang="es-MX"/>
          </a:p>
        </p:txBody>
      </p:sp>
    </p:spTree>
    <p:extLst>
      <p:ext uri="{BB962C8B-B14F-4D97-AF65-F5344CB8AC3E}">
        <p14:creationId xmlns:p14="http://schemas.microsoft.com/office/powerpoint/2010/main" val="53731539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12648" y="228600"/>
            <a:ext cx="8153400" cy="990600"/>
          </a:xfrm>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C0CBB995-9AFC-2A46-A853-BBBE2B46EAF8}" type="datetime1">
              <a:rPr lang="es-MX" smtClean="0">
                <a:solidFill>
                  <a:srgbClr val="46464A"/>
                </a:solidFill>
              </a:rPr>
              <a:pPr/>
              <a:t>03/10/2018</a:t>
            </a:fld>
            <a:endParaRPr lang="es-MX">
              <a:solidFill>
                <a:srgbClr val="46464A"/>
              </a:solidFill>
            </a:endParaRPr>
          </a:p>
        </p:txBody>
      </p:sp>
      <p:sp>
        <p:nvSpPr>
          <p:cNvPr id="5" name="4 Marcador de pie de página"/>
          <p:cNvSpPr>
            <a:spLocks noGrp="1"/>
          </p:cNvSpPr>
          <p:nvPr>
            <p:ph type="ftr" sz="quarter" idx="11"/>
          </p:nvPr>
        </p:nvSpPr>
        <p:spPr/>
        <p:txBody>
          <a:bodyPr/>
          <a:lstStyle/>
          <a:p>
            <a:endParaRPr lang="es-MX">
              <a:solidFill>
                <a:srgbClr val="46464A"/>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CC4989BF-D59B-4D6E-AB81-DF15918303C2}" type="slidenum">
              <a:rPr lang="es-MX" smtClean="0"/>
              <a:pPr/>
              <a:t>‹Nº›</a:t>
            </a:fld>
            <a:endParaRPr lang="es-MX"/>
          </a:p>
        </p:txBody>
      </p:sp>
      <p:sp>
        <p:nvSpPr>
          <p:cNvPr id="8" name="7 Marcador de contenido"/>
          <p:cNvSpPr>
            <a:spLocks noGrp="1"/>
          </p:cNvSpPr>
          <p:nvPr>
            <p:ph sz="quarter" idx="1"/>
          </p:nvPr>
        </p:nvSpPr>
        <p:spPr>
          <a:xfrm>
            <a:off x="612648" y="1600200"/>
            <a:ext cx="8153400" cy="44958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extLst>
      <p:ext uri="{BB962C8B-B14F-4D97-AF65-F5344CB8AC3E}">
        <p14:creationId xmlns:p14="http://schemas.microsoft.com/office/powerpoint/2010/main" val="2068605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7" name="6 Rectángulo"/>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8" name="7 Rectángulo"/>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9" name="8 Rectángulo"/>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 name="1 Título"/>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s-ES"/>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BBD67E08-8C10-1748-BFF2-96094958D125}" type="datetime1">
              <a:rPr lang="es-MX" smtClean="0">
                <a:solidFill>
                  <a:srgbClr val="46464A"/>
                </a:solidFill>
              </a:rPr>
              <a:pPr/>
              <a:t>03/10/2018</a:t>
            </a:fld>
            <a:endParaRPr lang="es-MX">
              <a:solidFill>
                <a:srgbClr val="46464A"/>
              </a:solidFill>
            </a:endParaRPr>
          </a:p>
        </p:txBody>
      </p:sp>
      <p:sp>
        <p:nvSpPr>
          <p:cNvPr id="13" name="12 Marcador de número de diapositiva"/>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C4989BF-D59B-4D6E-AB81-DF15918303C2}" type="slidenum">
              <a:rPr lang="es-MX" smtClean="0"/>
              <a:pPr/>
              <a:t>‹Nº›</a:t>
            </a:fld>
            <a:endParaRPr lang="es-MX"/>
          </a:p>
        </p:txBody>
      </p:sp>
      <p:sp>
        <p:nvSpPr>
          <p:cNvPr id="14" name="13 Marcador de pie de página"/>
          <p:cNvSpPr>
            <a:spLocks noGrp="1"/>
          </p:cNvSpPr>
          <p:nvPr>
            <p:ph type="ftr" sz="quarter" idx="12"/>
          </p:nvPr>
        </p:nvSpPr>
        <p:spPr/>
        <p:txBody>
          <a:bodyPr/>
          <a:lstStyle/>
          <a:p>
            <a:endParaRPr lang="es-MX">
              <a:solidFill>
                <a:srgbClr val="46464A"/>
              </a:solidFill>
            </a:endParaRPr>
          </a:p>
        </p:txBody>
      </p:sp>
    </p:spTree>
    <p:extLst>
      <p:ext uri="{BB962C8B-B14F-4D97-AF65-F5344CB8AC3E}">
        <p14:creationId xmlns:p14="http://schemas.microsoft.com/office/powerpoint/2010/main" val="25921151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9" name="8 Marcador de contenido"/>
          <p:cNvSpPr>
            <a:spLocks noGrp="1"/>
          </p:cNvSpPr>
          <p:nvPr>
            <p:ph sz="quarter" idx="1"/>
          </p:nvPr>
        </p:nvSpPr>
        <p:spPr>
          <a:xfrm>
            <a:off x="609600" y="1589567"/>
            <a:ext cx="38862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844901" y="1589567"/>
            <a:ext cx="38862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8" name="7 Marcador de fecha"/>
          <p:cNvSpPr>
            <a:spLocks noGrp="1"/>
          </p:cNvSpPr>
          <p:nvPr>
            <p:ph type="dt" sz="half" idx="15"/>
          </p:nvPr>
        </p:nvSpPr>
        <p:spPr/>
        <p:txBody>
          <a:bodyPr rtlCol="0"/>
          <a:lstStyle/>
          <a:p>
            <a:fld id="{C1ABE0EF-F76A-684C-8112-3F5EE409B5B6}" type="datetime1">
              <a:rPr lang="es-MX" smtClean="0">
                <a:solidFill>
                  <a:srgbClr val="46464A"/>
                </a:solidFill>
              </a:rPr>
              <a:pPr/>
              <a:t>03/10/2018</a:t>
            </a:fld>
            <a:endParaRPr lang="es-MX">
              <a:solidFill>
                <a:srgbClr val="46464A"/>
              </a:solidFill>
            </a:endParaRPr>
          </a:p>
        </p:txBody>
      </p:sp>
      <p:sp>
        <p:nvSpPr>
          <p:cNvPr id="10" name="9 Marcador de número de diapositiva"/>
          <p:cNvSpPr>
            <a:spLocks noGrp="1"/>
          </p:cNvSpPr>
          <p:nvPr>
            <p:ph type="sldNum" sz="quarter" idx="16"/>
          </p:nvPr>
        </p:nvSpPr>
        <p:spPr/>
        <p:txBody>
          <a:bodyPr rtlCol="0"/>
          <a:lstStyle/>
          <a:p>
            <a:fld id="{CC4989BF-D59B-4D6E-AB81-DF15918303C2}" type="slidenum">
              <a:rPr lang="es-MX" smtClean="0"/>
              <a:pPr/>
              <a:t>‹Nº›</a:t>
            </a:fld>
            <a:endParaRPr lang="es-MX"/>
          </a:p>
        </p:txBody>
      </p:sp>
      <p:sp>
        <p:nvSpPr>
          <p:cNvPr id="12" name="11 Marcador de pie de página"/>
          <p:cNvSpPr>
            <a:spLocks noGrp="1"/>
          </p:cNvSpPr>
          <p:nvPr>
            <p:ph type="ftr" sz="quarter" idx="17"/>
          </p:nvPr>
        </p:nvSpPr>
        <p:spPr/>
        <p:txBody>
          <a:bodyPr rtlCol="0"/>
          <a:lstStyle/>
          <a:p>
            <a:endParaRPr lang="es-MX">
              <a:solidFill>
                <a:srgbClr val="46464A"/>
              </a:solidFill>
            </a:endParaRPr>
          </a:p>
        </p:txBody>
      </p:sp>
    </p:spTree>
    <p:extLst>
      <p:ext uri="{BB962C8B-B14F-4D97-AF65-F5344CB8AC3E}">
        <p14:creationId xmlns:p14="http://schemas.microsoft.com/office/powerpoint/2010/main" val="110922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33400" y="273050"/>
            <a:ext cx="8153400" cy="869950"/>
          </a:xfrm>
        </p:spPr>
        <p:txBody>
          <a:bodyPr anchor="ctr"/>
          <a:lstStyle>
            <a:lvl1pPr>
              <a:defRPr/>
            </a:lvl1pPr>
          </a:lstStyle>
          <a:p>
            <a:r>
              <a:rPr kumimoji="0" lang="es-ES"/>
              <a:t>Haga clic para modificar el estilo de título del patrón</a:t>
            </a:r>
            <a:endParaRPr kumimoji="0" lang="en-US"/>
          </a:p>
        </p:txBody>
      </p:sp>
      <p:sp>
        <p:nvSpPr>
          <p:cNvPr id="11" name="10 Marcador de contenido"/>
          <p:cNvSpPr>
            <a:spLocks noGrp="1"/>
          </p:cNvSpPr>
          <p:nvPr>
            <p:ph sz="quarter" idx="2"/>
          </p:nvPr>
        </p:nvSpPr>
        <p:spPr>
          <a:xfrm>
            <a:off x="609600" y="2438400"/>
            <a:ext cx="3886200" cy="35814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800600" y="2438400"/>
            <a:ext cx="3886200" cy="35814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0" name="9 Marcador de fecha"/>
          <p:cNvSpPr>
            <a:spLocks noGrp="1"/>
          </p:cNvSpPr>
          <p:nvPr>
            <p:ph type="dt" sz="half" idx="15"/>
          </p:nvPr>
        </p:nvSpPr>
        <p:spPr/>
        <p:txBody>
          <a:bodyPr rtlCol="0"/>
          <a:lstStyle/>
          <a:p>
            <a:fld id="{E9BBC903-4E01-CF42-B746-1F1AE4BC8E23}" type="datetime1">
              <a:rPr lang="es-MX" smtClean="0">
                <a:solidFill>
                  <a:srgbClr val="46464A"/>
                </a:solidFill>
              </a:rPr>
              <a:pPr/>
              <a:t>03/10/2018</a:t>
            </a:fld>
            <a:endParaRPr lang="es-MX">
              <a:solidFill>
                <a:srgbClr val="46464A"/>
              </a:solidFill>
            </a:endParaRPr>
          </a:p>
        </p:txBody>
      </p:sp>
      <p:sp>
        <p:nvSpPr>
          <p:cNvPr id="12" name="11 Marcador de número de diapositiva"/>
          <p:cNvSpPr>
            <a:spLocks noGrp="1"/>
          </p:cNvSpPr>
          <p:nvPr>
            <p:ph type="sldNum" sz="quarter" idx="16"/>
          </p:nvPr>
        </p:nvSpPr>
        <p:spPr/>
        <p:txBody>
          <a:bodyPr rtlCol="0"/>
          <a:lstStyle/>
          <a:p>
            <a:fld id="{CC4989BF-D59B-4D6E-AB81-DF15918303C2}" type="slidenum">
              <a:rPr lang="es-MX" smtClean="0"/>
              <a:pPr/>
              <a:t>‹Nº›</a:t>
            </a:fld>
            <a:endParaRPr lang="es-MX"/>
          </a:p>
        </p:txBody>
      </p:sp>
      <p:sp>
        <p:nvSpPr>
          <p:cNvPr id="14" name="13 Marcador de pie de página"/>
          <p:cNvSpPr>
            <a:spLocks noGrp="1"/>
          </p:cNvSpPr>
          <p:nvPr>
            <p:ph type="ftr" sz="quarter" idx="17"/>
          </p:nvPr>
        </p:nvSpPr>
        <p:spPr/>
        <p:txBody>
          <a:bodyPr rtlCol="0"/>
          <a:lstStyle/>
          <a:p>
            <a:endParaRPr lang="es-MX">
              <a:solidFill>
                <a:srgbClr val="46464A"/>
              </a:solidFill>
            </a:endParaRPr>
          </a:p>
        </p:txBody>
      </p:sp>
      <p:sp>
        <p:nvSpPr>
          <p:cNvPr id="16" name="15 Marcador de texto"/>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5" name="14 Marcador de texto"/>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extLst>
      <p:ext uri="{BB962C8B-B14F-4D97-AF65-F5344CB8AC3E}">
        <p14:creationId xmlns:p14="http://schemas.microsoft.com/office/powerpoint/2010/main" val="418735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102A1AF5-61D6-A045-A3B0-788C6A3EFAA8}" type="datetime1">
              <a:rPr lang="es-MX" smtClean="0">
                <a:solidFill>
                  <a:srgbClr val="46464A"/>
                </a:solidFill>
              </a:rPr>
              <a:pPr/>
              <a:t>03/10/2018</a:t>
            </a:fld>
            <a:endParaRPr lang="es-MX">
              <a:solidFill>
                <a:srgbClr val="46464A"/>
              </a:solidFill>
            </a:endParaRPr>
          </a:p>
        </p:txBody>
      </p:sp>
      <p:sp>
        <p:nvSpPr>
          <p:cNvPr id="4" name="3 Marcador de pie de página"/>
          <p:cNvSpPr>
            <a:spLocks noGrp="1"/>
          </p:cNvSpPr>
          <p:nvPr>
            <p:ph type="ftr" sz="quarter" idx="11"/>
          </p:nvPr>
        </p:nvSpPr>
        <p:spPr/>
        <p:txBody>
          <a:bodyPr/>
          <a:lstStyle/>
          <a:p>
            <a:endParaRPr lang="es-MX">
              <a:solidFill>
                <a:srgbClr val="46464A"/>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CC4989BF-D59B-4D6E-AB81-DF15918303C2}" type="slidenum">
              <a:rPr lang="es-MX" smtClean="0"/>
              <a:pPr/>
              <a:t>‹Nº›</a:t>
            </a:fld>
            <a:endParaRPr lang="es-MX"/>
          </a:p>
        </p:txBody>
      </p:sp>
    </p:spTree>
    <p:extLst>
      <p:ext uri="{BB962C8B-B14F-4D97-AF65-F5344CB8AC3E}">
        <p14:creationId xmlns:p14="http://schemas.microsoft.com/office/powerpoint/2010/main" val="412483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D5A1047-CB4D-D747-9863-AA739CE37FEA}" type="datetime1">
              <a:rPr lang="es-MX" smtClean="0">
                <a:solidFill>
                  <a:srgbClr val="46464A"/>
                </a:solidFill>
              </a:rPr>
              <a:pPr/>
              <a:t>03/10/2018</a:t>
            </a:fld>
            <a:endParaRPr lang="es-MX">
              <a:solidFill>
                <a:srgbClr val="46464A"/>
              </a:solidFill>
            </a:endParaRPr>
          </a:p>
        </p:txBody>
      </p:sp>
      <p:sp>
        <p:nvSpPr>
          <p:cNvPr id="3" name="2 Marcador de pie de página"/>
          <p:cNvSpPr>
            <a:spLocks noGrp="1"/>
          </p:cNvSpPr>
          <p:nvPr>
            <p:ph type="ftr" sz="quarter" idx="11"/>
          </p:nvPr>
        </p:nvSpPr>
        <p:spPr/>
        <p:txBody>
          <a:bodyPr/>
          <a:lstStyle/>
          <a:p>
            <a:endParaRPr lang="es-MX">
              <a:solidFill>
                <a:srgbClr val="46464A"/>
              </a:solidFill>
            </a:endParaRPr>
          </a:p>
        </p:txBody>
      </p:sp>
      <p:sp>
        <p:nvSpPr>
          <p:cNvPr id="4" name="3 Marcador de número de diapositiva"/>
          <p:cNvSpPr>
            <a:spLocks noGrp="1"/>
          </p:cNvSpPr>
          <p:nvPr>
            <p:ph type="sldNum" sz="quarter" idx="12"/>
          </p:nvPr>
        </p:nvSpPr>
        <p:spPr>
          <a:xfrm>
            <a:off x="0" y="6248400"/>
            <a:ext cx="533400" cy="381000"/>
          </a:xfrm>
        </p:spPr>
        <p:txBody>
          <a:bodyPr/>
          <a:lstStyle>
            <a:lvl1pPr>
              <a:defRPr>
                <a:solidFill>
                  <a:schemeClr val="tx2"/>
                </a:solidFill>
              </a:defRPr>
            </a:lvl1pPr>
          </a:lstStyle>
          <a:p>
            <a:fld id="{CC4989BF-D59B-4D6E-AB81-DF15918303C2}" type="slidenum">
              <a:rPr lang="es-MX" smtClean="0">
                <a:solidFill>
                  <a:srgbClr val="46464A"/>
                </a:solidFill>
              </a:rPr>
              <a:pPr/>
              <a:t>‹Nº›</a:t>
            </a:fld>
            <a:endParaRPr lang="es-MX">
              <a:solidFill>
                <a:srgbClr val="46464A"/>
              </a:solidFill>
            </a:endParaRPr>
          </a:p>
        </p:txBody>
      </p:sp>
    </p:spTree>
    <p:extLst>
      <p:ext uri="{BB962C8B-B14F-4D97-AF65-F5344CB8AC3E}">
        <p14:creationId xmlns:p14="http://schemas.microsoft.com/office/powerpoint/2010/main" val="107166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8077200" cy="869950"/>
          </a:xfrm>
        </p:spPr>
        <p:txBody>
          <a:bodyPr anchor="ctr"/>
          <a:lstStyle>
            <a:lvl1pPr algn="l">
              <a:buNone/>
              <a:defRPr sz="4400" b="0"/>
            </a:lvl1p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16537C05-EE19-9648-9748-2F7B5EDA3EB4}" type="datetime1">
              <a:rPr lang="es-MX" smtClean="0">
                <a:solidFill>
                  <a:srgbClr val="46464A"/>
                </a:solidFill>
              </a:rPr>
              <a:pPr/>
              <a:t>03/10/2018</a:t>
            </a:fld>
            <a:endParaRPr lang="es-MX">
              <a:solidFill>
                <a:srgbClr val="46464A"/>
              </a:solidFill>
            </a:endParaRPr>
          </a:p>
        </p:txBody>
      </p:sp>
      <p:sp>
        <p:nvSpPr>
          <p:cNvPr id="6" name="5 Marcador de pie de página"/>
          <p:cNvSpPr>
            <a:spLocks noGrp="1"/>
          </p:cNvSpPr>
          <p:nvPr>
            <p:ph type="ftr" sz="quarter" idx="11"/>
          </p:nvPr>
        </p:nvSpPr>
        <p:spPr/>
        <p:txBody>
          <a:bodyPr/>
          <a:lstStyle/>
          <a:p>
            <a:endParaRPr lang="es-MX">
              <a:solidFill>
                <a:srgbClr val="46464A"/>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CC4989BF-D59B-4D6E-AB81-DF15918303C2}" type="slidenum">
              <a:rPr lang="es-MX" smtClean="0"/>
              <a:pPr/>
              <a:t>‹Nº›</a:t>
            </a:fld>
            <a:endParaRPr lang="es-MX"/>
          </a:p>
        </p:txBody>
      </p:sp>
      <p:sp>
        <p:nvSpPr>
          <p:cNvPr id="3" name="2 Marcador de texto"/>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9" name="8 Marcador de contenido"/>
          <p:cNvSpPr>
            <a:spLocks noGrp="1"/>
          </p:cNvSpPr>
          <p:nvPr>
            <p:ph sz="quarter" idx="1"/>
          </p:nvPr>
        </p:nvSpPr>
        <p:spPr>
          <a:xfrm>
            <a:off x="2362200" y="1752600"/>
            <a:ext cx="6400800" cy="44196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extLst>
      <p:ext uri="{BB962C8B-B14F-4D97-AF65-F5344CB8AC3E}">
        <p14:creationId xmlns:p14="http://schemas.microsoft.com/office/powerpoint/2010/main" val="63344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3">
        <a:schemeClr val="bg2"/>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a:t>Haga clic para modificar el estilo de texto del patrón</a:t>
            </a:r>
          </a:p>
        </p:txBody>
      </p:sp>
      <p:sp>
        <p:nvSpPr>
          <p:cNvPr id="8" name="7 Rectángulo"/>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9" name="8 Rectángulo"/>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0" name="9 Rectángulo"/>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 name="1 Título"/>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s-ES"/>
              <a:t>Haga clic para modificar el estilo de título del patrón</a:t>
            </a:r>
            <a:endParaRPr kumimoji="0" lang="en-US"/>
          </a:p>
        </p:txBody>
      </p:sp>
      <p:sp>
        <p:nvSpPr>
          <p:cNvPr id="11" name="10 Rectángulo"/>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12" name="11 Marcador de fecha"/>
          <p:cNvSpPr>
            <a:spLocks noGrp="1"/>
          </p:cNvSpPr>
          <p:nvPr>
            <p:ph type="dt" sz="half" idx="10"/>
          </p:nvPr>
        </p:nvSpPr>
        <p:spPr>
          <a:xfrm>
            <a:off x="6248400" y="6248400"/>
            <a:ext cx="2667000" cy="365125"/>
          </a:xfrm>
        </p:spPr>
        <p:txBody>
          <a:bodyPr rtlCol="0"/>
          <a:lstStyle/>
          <a:p>
            <a:fld id="{E748D187-BC02-1843-9E2A-11B8E9185907}" type="datetime1">
              <a:rPr lang="es-MX" smtClean="0">
                <a:solidFill>
                  <a:srgbClr val="46464A"/>
                </a:solidFill>
              </a:rPr>
              <a:pPr/>
              <a:t>03/10/2018</a:t>
            </a:fld>
            <a:endParaRPr lang="es-MX">
              <a:solidFill>
                <a:srgbClr val="46464A"/>
              </a:solidFill>
            </a:endParaRPr>
          </a:p>
        </p:txBody>
      </p:sp>
      <p:sp>
        <p:nvSpPr>
          <p:cNvPr id="13" name="12 Marcador de número de diapositiva"/>
          <p:cNvSpPr>
            <a:spLocks noGrp="1"/>
          </p:cNvSpPr>
          <p:nvPr>
            <p:ph type="sldNum" sz="quarter" idx="11"/>
          </p:nvPr>
        </p:nvSpPr>
        <p:spPr>
          <a:xfrm>
            <a:off x="0" y="4667249"/>
            <a:ext cx="1447800" cy="663578"/>
          </a:xfrm>
        </p:spPr>
        <p:txBody>
          <a:bodyPr rtlCol="0"/>
          <a:lstStyle>
            <a:lvl1pPr>
              <a:defRPr sz="2800"/>
            </a:lvl1pPr>
          </a:lstStyle>
          <a:p>
            <a:fld id="{CC4989BF-D59B-4D6E-AB81-DF15918303C2}" type="slidenum">
              <a:rPr lang="es-MX" smtClean="0"/>
              <a:pPr/>
              <a:t>‹Nº›</a:t>
            </a:fld>
            <a:endParaRPr lang="es-MX"/>
          </a:p>
        </p:txBody>
      </p:sp>
      <p:sp>
        <p:nvSpPr>
          <p:cNvPr id="14" name="13 Marcador de pie de página"/>
          <p:cNvSpPr>
            <a:spLocks noGrp="1"/>
          </p:cNvSpPr>
          <p:nvPr>
            <p:ph type="ftr" sz="quarter" idx="12"/>
          </p:nvPr>
        </p:nvSpPr>
        <p:spPr>
          <a:xfrm>
            <a:off x="1600200" y="6248206"/>
            <a:ext cx="4572000" cy="365125"/>
          </a:xfrm>
        </p:spPr>
        <p:txBody>
          <a:bodyPr rtlCol="0"/>
          <a:lstStyle/>
          <a:p>
            <a:endParaRPr lang="es-MX">
              <a:solidFill>
                <a:srgbClr val="46464A"/>
              </a:solidFill>
            </a:endParaRPr>
          </a:p>
        </p:txBody>
      </p:sp>
      <p:sp>
        <p:nvSpPr>
          <p:cNvPr id="3" name="2 Marcador de posición de imagen"/>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s-ES"/>
              <a:t>Haga clic en el icono para agregar una imagen</a:t>
            </a:r>
            <a:endParaRPr kumimoji="0" lang="en-US" dirty="0"/>
          </a:p>
        </p:txBody>
      </p:sp>
    </p:spTree>
    <p:extLst>
      <p:ext uri="{BB962C8B-B14F-4D97-AF65-F5344CB8AC3E}">
        <p14:creationId xmlns:p14="http://schemas.microsoft.com/office/powerpoint/2010/main" val="38728751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609600" y="228600"/>
            <a:ext cx="8153400" cy="990600"/>
          </a:xfrm>
          <a:prstGeom prst="rect">
            <a:avLst/>
          </a:prstGeom>
        </p:spPr>
        <p:txBody>
          <a:bodyPr vert="horz" anchor="ctr">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D8AB5EE-6665-3049-A0CA-27A36486A448}" type="datetime1">
              <a:rPr lang="es-MX" smtClean="0">
                <a:solidFill>
                  <a:srgbClr val="46464A"/>
                </a:solidFill>
              </a:rPr>
              <a:pPr/>
              <a:t>03/10/2018</a:t>
            </a:fld>
            <a:endParaRPr lang="es-MX">
              <a:solidFill>
                <a:srgbClr val="46464A"/>
              </a:solidFill>
            </a:endParaRPr>
          </a:p>
        </p:txBody>
      </p:sp>
      <p:sp>
        <p:nvSpPr>
          <p:cNvPr id="3" name="2 Marcador de pie de página"/>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MX">
              <a:solidFill>
                <a:srgbClr val="46464A"/>
              </a:solidFill>
            </a:endParaRPr>
          </a:p>
        </p:txBody>
      </p:sp>
      <p:sp>
        <p:nvSpPr>
          <p:cNvPr id="7" name="6 Rectángulo"/>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8" name="7 Rectángulo"/>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9" name="8 Rectángulo"/>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FFFFF"/>
              </a:solidFill>
            </a:endParaRPr>
          </a:p>
        </p:txBody>
      </p:sp>
      <p:sp>
        <p:nvSpPr>
          <p:cNvPr id="23" name="22 Marcador de número de diapositiva"/>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C4989BF-D59B-4D6E-AB81-DF15918303C2}" type="slidenum">
              <a:rPr lang="es-MX" smtClean="0"/>
              <a:pPr/>
              <a:t>‹Nº›</a:t>
            </a:fld>
            <a:endParaRPr lang="es-MX"/>
          </a:p>
        </p:txBody>
      </p:sp>
    </p:spTree>
    <p:extLst>
      <p:ext uri="{BB962C8B-B14F-4D97-AF65-F5344CB8AC3E}">
        <p14:creationId xmlns:p14="http://schemas.microsoft.com/office/powerpoint/2010/main" val="314753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un.org/esa/socdev/unpfii/documents/DRIPS_es.pdf" TargetMode="External"/><Relationship Id="rId2" Type="http://schemas.openxmlformats.org/officeDocument/2006/relationships/hyperlink" Target="http://www.cdi.gob.mx/transparencia/convenio169_oit.pdf" TargetMode="External"/><Relationship Id="rId1" Type="http://schemas.openxmlformats.org/officeDocument/2006/relationships/slideLayout" Target="../slideLayouts/slideLayout7.xml"/><Relationship Id="rId5" Type="http://schemas.openxmlformats.org/officeDocument/2006/relationships/hyperlink" Target="http://www.oas.org/es/cidh/indigenas/docs/pdf/tierras-ancestrales.esp.pdf" TargetMode="External"/><Relationship Id="rId4" Type="http://schemas.openxmlformats.org/officeDocument/2006/relationships/hyperlink" Target="http://www.acnur.org/t3/fileadmin/Documentos/BDL/2010/8057.pdf?view=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www.corteidh.or.cr/docs/casos/articulos/seriec_185_esp.pdf" TargetMode="Externa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http://www.corteidh.or.cr/docs/casos/articulos/Seriec_79_esp.pdf"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www.corteidh.or.cr/docs/casos/articulos/seriec_125_esp.pdf" TargetMode="External"/><Relationship Id="rId4" Type="http://schemas.openxmlformats.org/officeDocument/2006/relationships/hyperlink" Target="http://www.corteidh.or.cr/docs/casos/articulos/seriec_146_esp2.pdf" TargetMode="Externa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orteidh.or.cr/docs/casos/articulos/seriec_245_esp.pdf" TargetMode="External"/><Relationship Id="rId1" Type="http://schemas.openxmlformats.org/officeDocument/2006/relationships/slideLayout" Target="../slideLayouts/slideLayout7.xml"/><Relationship Id="rId4" Type="http://schemas.openxmlformats.org/officeDocument/2006/relationships/hyperlink" Target="https://www.youtube.com/watch?v=gqgrHYQAFkU"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consultaprevia.cultura.gob.pe/wp-content/uploads/2014/11/Reglamento-de-la-Ley-N---29785-Decreto-Supremo-N---001-2012-MC.pdf" TargetMode="External"/><Relationship Id="rId3" Type="http://schemas.openxmlformats.org/officeDocument/2006/relationships/image" Target="../media/image33.png"/><Relationship Id="rId7" Type="http://schemas.openxmlformats.org/officeDocument/2006/relationships/hyperlink" Target="http://consultaprevia.cultura.gob.pe/wp-content/uploads/2014/11/Ley-N---29785-Ley-del-derecho-a-la-consulta-previa-a-los-pueblos-ind--genas-originarios-reconocido-en-el-Convenio-169-de-la-Organizacion-Internacional-del-Trabajo-OIT.pdf" TargetMode="Externa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hyperlink" Target="http://wsp.presidencia.gov.co/Normativa/Directivas/Documents/DIRECTIVA%20PRESIDENCIAL%20N%C2%B0%2010%20DEL%2007%20DE%20NOVIEMBRE%202013.pdf" TargetMode="External"/><Relationship Id="rId5" Type="http://schemas.openxmlformats.org/officeDocument/2006/relationships/hyperlink" Target="http://www.parquesnacionales.gov.co/portal/wp-content/uploads/2014/05/directiva_presidencial_01_de_2010.pdf" TargetMode="External"/><Relationship Id="rId10" Type="http://schemas.openxmlformats.org/officeDocument/2006/relationships/image" Target="../media/image35.png"/><Relationship Id="rId4" Type="http://schemas.openxmlformats.org/officeDocument/2006/relationships/hyperlink" Target="http://www.mininterior.gov.co/sites/default/files/5_ley_21_de_1991.pdf" TargetMode="Externa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cdi.gob.mx/regiones/regiones_indigenas_cdi.pdf"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971600" y="1753066"/>
            <a:ext cx="7200799" cy="3754874"/>
          </a:xfrm>
          <a:prstGeom prst="rect">
            <a:avLst/>
          </a:prstGeom>
          <a:noFill/>
        </p:spPr>
        <p:txBody>
          <a:bodyPr wrap="square" rtlCol="0">
            <a:spAutoFit/>
          </a:bodyPr>
          <a:lstStyle/>
          <a:p>
            <a:pPr algn="ctr"/>
            <a:endParaRPr lang="es-ES" sz="2800" b="1" cap="all" dirty="0">
              <a:solidFill>
                <a:schemeClr val="accent5">
                  <a:lumMod val="75000"/>
                </a:schemeClr>
              </a:solidFill>
              <a:latin typeface="Arial" panose="020B0604020202020204" pitchFamily="34" charset="0"/>
              <a:cs typeface="Arial" panose="020B0604020202020204" pitchFamily="34" charset="0"/>
            </a:endParaRPr>
          </a:p>
          <a:p>
            <a:pPr algn="ctr"/>
            <a:r>
              <a:rPr lang="es-ES" sz="2000" b="1" cap="all" dirty="0">
                <a:solidFill>
                  <a:schemeClr val="accent5">
                    <a:lumMod val="75000"/>
                  </a:schemeClr>
                </a:solidFill>
                <a:latin typeface="Arial" panose="020B0604020202020204" pitchFamily="34" charset="0"/>
                <a:cs typeface="Arial" panose="020B0604020202020204" pitchFamily="34" charset="0"/>
              </a:rPr>
              <a:t>Auditoría superior de la federación</a:t>
            </a:r>
          </a:p>
          <a:p>
            <a:pPr algn="ctr"/>
            <a:endParaRPr lang="es-MX" sz="2000" b="1" cap="small" dirty="0">
              <a:solidFill>
                <a:schemeClr val="accent2"/>
              </a:solidFill>
              <a:latin typeface="Arial" panose="020B0604020202020204" pitchFamily="34" charset="0"/>
              <a:cs typeface="Arial" panose="020B0604020202020204" pitchFamily="34" charset="0"/>
            </a:endParaRPr>
          </a:p>
          <a:p>
            <a:pPr algn="ctr"/>
            <a:endParaRPr lang="es-MX" sz="2000" b="1" cap="small" dirty="0">
              <a:solidFill>
                <a:schemeClr val="accent2"/>
              </a:solidFill>
              <a:latin typeface="Arial" panose="020B0604020202020204" pitchFamily="34" charset="0"/>
              <a:cs typeface="Arial" panose="020B0604020202020204" pitchFamily="34" charset="0"/>
            </a:endParaRPr>
          </a:p>
          <a:p>
            <a:pPr algn="ctr"/>
            <a:r>
              <a:rPr lang="es-MX" sz="2800" b="1" cap="all" dirty="0">
                <a:solidFill>
                  <a:schemeClr val="accent2">
                    <a:lumMod val="75000"/>
                  </a:schemeClr>
                </a:solidFill>
              </a:rPr>
              <a:t>Atención a los aspectos sociales y comunitarios asociados al desarrollo de proyectos energéticos</a:t>
            </a:r>
          </a:p>
          <a:p>
            <a:pPr algn="ctr"/>
            <a:endParaRPr lang="es-MX" b="1" cap="all" dirty="0">
              <a:solidFill>
                <a:schemeClr val="accent2">
                  <a:lumMod val="75000"/>
                </a:schemeClr>
              </a:solidFill>
            </a:endParaRPr>
          </a:p>
          <a:p>
            <a:pPr algn="ctr"/>
            <a:endParaRPr lang="es-MX" sz="1600" b="1" cap="all" dirty="0">
              <a:solidFill>
                <a:schemeClr val="accent5">
                  <a:lumMod val="75000"/>
                </a:schemeClr>
              </a:solidFill>
            </a:endParaRPr>
          </a:p>
          <a:p>
            <a:pPr algn="ctr"/>
            <a:endParaRPr lang="es-MX" sz="1600" b="1" i="1" cap="small" dirty="0">
              <a:solidFill>
                <a:schemeClr val="accent2"/>
              </a:solidFill>
              <a:latin typeface="Arial" panose="020B0604020202020204" pitchFamily="34" charset="0"/>
              <a:cs typeface="Arial" panose="020B0604020202020204" pitchFamily="34" charset="0"/>
            </a:endParaRPr>
          </a:p>
          <a:p>
            <a:pPr algn="ctr"/>
            <a:r>
              <a:rPr lang="es-MX" sz="1600" b="1" cap="small" dirty="0">
                <a:solidFill>
                  <a:schemeClr val="accent5">
                    <a:lumMod val="75000"/>
                  </a:schemeClr>
                </a:solidFill>
                <a:latin typeface="Arial" panose="020B0604020202020204" pitchFamily="34" charset="0"/>
                <a:cs typeface="Arial" panose="020B0604020202020204" pitchFamily="34" charset="0"/>
              </a:rPr>
              <a:t>Septiembre de 2018</a:t>
            </a: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311860" y="216023"/>
            <a:ext cx="2520279" cy="908721"/>
          </a:xfrm>
          <a:prstGeom prst="rect">
            <a:avLst/>
          </a:prstGeom>
          <a:noFill/>
          <a:ln>
            <a:noFill/>
          </a:ln>
        </p:spPr>
      </p:pic>
      <p:cxnSp>
        <p:nvCxnSpPr>
          <p:cNvPr id="3" name="2 Conector recto"/>
          <p:cNvCxnSpPr/>
          <p:nvPr/>
        </p:nvCxnSpPr>
        <p:spPr>
          <a:xfrm>
            <a:off x="971600" y="3068960"/>
            <a:ext cx="720079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8 Conector recto"/>
          <p:cNvCxnSpPr/>
          <p:nvPr/>
        </p:nvCxnSpPr>
        <p:spPr>
          <a:xfrm>
            <a:off x="971599" y="4653136"/>
            <a:ext cx="7200799" cy="0"/>
          </a:xfrm>
          <a:prstGeom prst="line">
            <a:avLst/>
          </a:prstGeom>
        </p:spPr>
        <p:style>
          <a:lnRef idx="2">
            <a:schemeClr val="accent2"/>
          </a:lnRef>
          <a:fillRef idx="0">
            <a:schemeClr val="accent2"/>
          </a:fillRef>
          <a:effectRef idx="1">
            <a:schemeClr val="accent2"/>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19031"/>
            <a:ext cx="5653750" cy="94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750" y="5927154"/>
            <a:ext cx="1693962" cy="94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456" t="43528" r="3374" b="13389"/>
          <a:stretch/>
        </p:blipFill>
        <p:spPr bwMode="auto">
          <a:xfrm>
            <a:off x="7129134" y="5919031"/>
            <a:ext cx="2024938" cy="9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17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1772816"/>
            <a:ext cx="7992888" cy="2554545"/>
          </a:xfrm>
          <a:prstGeom prst="rect">
            <a:avLst/>
          </a:prstGeom>
          <a:noFill/>
        </p:spPr>
        <p:txBody>
          <a:bodyPr wrap="square" rtlCol="0">
            <a:spAutoFit/>
          </a:bodyPr>
          <a:lstStyle/>
          <a:p>
            <a:pPr algn="ctr"/>
            <a:r>
              <a:rPr lang="es-MX" sz="3200" b="1" cap="all" dirty="0">
                <a:solidFill>
                  <a:schemeClr val="accent5">
                    <a:lumMod val="75000"/>
                  </a:schemeClr>
                </a:solidFill>
                <a:latin typeface="Arial" panose="020B0604020202020204" pitchFamily="34" charset="0"/>
                <a:cs typeface="Arial" panose="020B0604020202020204" pitchFamily="34" charset="0"/>
              </a:rPr>
              <a:t>2</a:t>
            </a: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s-MX" sz="1600" b="1" cap="all" dirty="0">
              <a:latin typeface="Arial" panose="020B0604020202020204" pitchFamily="34" charset="0"/>
              <a:cs typeface="Arial" panose="020B0604020202020204" pitchFamily="34" charset="0"/>
            </a:endParaRPr>
          </a:p>
          <a:p>
            <a:pPr algn="ctr"/>
            <a:r>
              <a:rPr lang="es-MX" sz="1600" b="1" cap="all" dirty="0">
                <a:latin typeface="Arial" panose="020B0604020202020204" pitchFamily="34" charset="0"/>
                <a:cs typeface="Arial" panose="020B0604020202020204" pitchFamily="34" charset="0"/>
              </a:rPr>
              <a:t>APROXIMACIÓN A LA </a:t>
            </a:r>
            <a:r>
              <a:rPr lang="es-MX" sz="1600" b="1" cap="all" dirty="0">
                <a:solidFill>
                  <a:schemeClr val="accent2"/>
                </a:solidFill>
                <a:latin typeface="Arial" panose="020B0604020202020204" pitchFamily="34" charset="0"/>
                <a:cs typeface="Arial" panose="020B0604020202020204" pitchFamily="34" charset="0"/>
              </a:rPr>
              <a:t>EVALUACIÓN DE IMPACTO SOCIAL</a:t>
            </a:r>
            <a:r>
              <a:rPr lang="es-MX" sz="1600" b="1" cap="all" dirty="0">
                <a:latin typeface="Arial" panose="020B0604020202020204" pitchFamily="34" charset="0"/>
                <a:cs typeface="Arial" panose="020B0604020202020204" pitchFamily="34" charset="0"/>
              </a:rPr>
              <a:t> EN EL SECTOR ENERGÉTICO: PRINCIPIOS, METODOLOGÍA Y PROCEDIMIENTO</a:t>
            </a:r>
          </a:p>
          <a:p>
            <a:pPr marL="342900" indent="-342900" algn="just">
              <a:buFont typeface="Arial" panose="020B0604020202020204" pitchFamily="34" charset="0"/>
              <a:buChar char="•"/>
            </a:pPr>
            <a:endParaRPr lang="es-MX" sz="1600" b="1" cap="all" dirty="0">
              <a:latin typeface="Arial" panose="020B0604020202020204" pitchFamily="34" charset="0"/>
              <a:cs typeface="Arial" panose="020B0604020202020204" pitchFamily="34" charset="0"/>
            </a:endParaRP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419872" y="216023"/>
            <a:ext cx="2304255" cy="908721"/>
          </a:xfrm>
          <a:prstGeom prst="rect">
            <a:avLst/>
          </a:prstGeom>
          <a:noFill/>
          <a:ln>
            <a:noFill/>
          </a:ln>
        </p:spPr>
      </p:pic>
      <p:cxnSp>
        <p:nvCxnSpPr>
          <p:cNvPr id="9" name="8 Conector recto"/>
          <p:cNvCxnSpPr/>
          <p:nvPr/>
        </p:nvCxnSpPr>
        <p:spPr>
          <a:xfrm>
            <a:off x="971600" y="2564904"/>
            <a:ext cx="720079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16200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19914"/>
            <a:ext cx="1674691" cy="522070"/>
          </a:xfrm>
          <a:prstGeom prst="rect">
            <a:avLst/>
          </a:prstGeom>
        </p:spPr>
      </p:pic>
      <p:sp>
        <p:nvSpPr>
          <p:cNvPr id="11" name="10 Marcador de contenido"/>
          <p:cNvSpPr>
            <a:spLocks noGrp="1"/>
          </p:cNvSpPr>
          <p:nvPr>
            <p:ph idx="1"/>
          </p:nvPr>
        </p:nvSpPr>
        <p:spPr>
          <a:xfrm>
            <a:off x="3491880" y="1772816"/>
            <a:ext cx="4968552" cy="458286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ormAutofit lnSpcReduction="10000"/>
          </a:bodyPr>
          <a:lstStyle/>
          <a:p>
            <a:pPr algn="just"/>
            <a:endParaRPr lang="es-MX" sz="2000" dirty="0"/>
          </a:p>
          <a:p>
            <a:pPr algn="just"/>
            <a:r>
              <a:rPr lang="es-MX" sz="2000" dirty="0">
                <a:solidFill>
                  <a:srgbClr val="000000"/>
                </a:solidFill>
              </a:rPr>
              <a:t>Surgió en los años 70 al tiempo que la Evaluación de Impacto Ambiental.</a:t>
            </a:r>
          </a:p>
          <a:p>
            <a:pPr algn="just"/>
            <a:r>
              <a:rPr lang="es-MX" sz="2000" dirty="0">
                <a:solidFill>
                  <a:srgbClr val="000000"/>
                </a:solidFill>
              </a:rPr>
              <a:t>Con el tiempo se planteó la necesidad de sepárala en tanto se tenía una mayor comprensión de las diferencias fundamentales que existen entre los aspectos biofísicos y los aspectos sociales. </a:t>
            </a:r>
          </a:p>
          <a:p>
            <a:pPr algn="just"/>
            <a:r>
              <a:rPr lang="es-MX" sz="2000" dirty="0">
                <a:solidFill>
                  <a:srgbClr val="000000"/>
                </a:solidFill>
              </a:rPr>
              <a:t> Actualmente se ha avanzado en la propuesta de realizar evaluaciones integradas. En el sector privado se está incursionando en Evaluaciones Integradas que abordan los impactos ambientales, sociales y de salud. </a:t>
            </a:r>
          </a:p>
          <a:p>
            <a:pPr algn="r"/>
            <a:r>
              <a:rPr lang="es-MX" sz="2000" dirty="0" err="1">
                <a:solidFill>
                  <a:srgbClr val="000000"/>
                </a:solidFill>
              </a:rPr>
              <a:t>Vanclay</a:t>
            </a:r>
            <a:r>
              <a:rPr lang="es-MX" sz="2000" dirty="0">
                <a:solidFill>
                  <a:srgbClr val="000000"/>
                </a:solidFill>
              </a:rPr>
              <a:t> et al., 2015</a:t>
            </a:r>
          </a:p>
        </p:txBody>
      </p:sp>
      <p:sp>
        <p:nvSpPr>
          <p:cNvPr id="12" name="11 Flecha derecha"/>
          <p:cNvSpPr/>
          <p:nvPr/>
        </p:nvSpPr>
        <p:spPr>
          <a:xfrm>
            <a:off x="357158" y="2500306"/>
            <a:ext cx="2270626" cy="2357454"/>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a:t>Evaluación de Impacto Social</a:t>
            </a:r>
          </a:p>
        </p:txBody>
      </p:sp>
      <p:sp>
        <p:nvSpPr>
          <p:cNvPr id="3076" name="AutoShape 4" descr="Resultado de imagen para Impacto Social de las 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3078" name="AutoShape 6" descr="Resultado de imagen para Impacto Social de las pres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Tree>
    <p:extLst>
      <p:ext uri="{BB962C8B-B14F-4D97-AF65-F5344CB8AC3E}">
        <p14:creationId xmlns:p14="http://schemas.microsoft.com/office/powerpoint/2010/main" val="3396718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58879"/>
            <a:ext cx="1674691" cy="522070"/>
          </a:xfrm>
          <a:prstGeom prst="rect">
            <a:avLst/>
          </a:prstGeom>
        </p:spPr>
      </p:pic>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822" t="14294" r="22948" b="10379"/>
          <a:stretch/>
        </p:blipFill>
        <p:spPr bwMode="auto">
          <a:xfrm>
            <a:off x="260063" y="4143380"/>
            <a:ext cx="796306" cy="75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63" y="2358000"/>
            <a:ext cx="953302" cy="78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63" y="3239981"/>
            <a:ext cx="766479" cy="80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1484784"/>
            <a:ext cx="609668"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820340" y="1484784"/>
            <a:ext cx="746831"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900" dirty="0"/>
              <a:t>Convenio de la Diversidad Biológica</a:t>
            </a:r>
          </a:p>
        </p:txBody>
      </p:sp>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04" y="5157192"/>
            <a:ext cx="785818" cy="79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691681" y="1412776"/>
            <a:ext cx="7416823" cy="857256"/>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En 2005 el Convenio de la Diversidad Biológica publica las Directrices Voluntarias </a:t>
            </a:r>
            <a:r>
              <a:rPr lang="es-MX" sz="1200" dirty="0" err="1"/>
              <a:t>Akwé</a:t>
            </a:r>
            <a:r>
              <a:rPr lang="es-MX" sz="1200" dirty="0"/>
              <a:t>: </a:t>
            </a:r>
            <a:r>
              <a:rPr lang="es-MX" sz="1200" dirty="0" err="1"/>
              <a:t>Kon</a:t>
            </a:r>
            <a:r>
              <a:rPr lang="es-MX" sz="1200" dirty="0"/>
              <a:t> para realizar evaluaciones de las repercusiones culturales, ambientales y sociales de los proyectos de desarrollo que hayan de realizarse en lugares sagrados o en tierras o aguas ocupadas o utilizadas tradicionalmente  por las comunidades indígenas y locales o que puedan afectar a esos lugares. </a:t>
            </a:r>
          </a:p>
        </p:txBody>
      </p:sp>
      <p:sp>
        <p:nvSpPr>
          <p:cNvPr id="20" name="19 Rectángulo"/>
          <p:cNvSpPr/>
          <p:nvPr/>
        </p:nvSpPr>
        <p:spPr>
          <a:xfrm>
            <a:off x="1691681" y="642918"/>
            <a:ext cx="7416823" cy="69785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En 2003 se publican los Principios de Ecuador adoptados por 83 instituciones financieras y 36 países. Propone  una categorización para el tipo de proyectos de acuerdo a los posibles impactos que puedan generar, y establecen que a los proyectos que sean categorizados como tipo A y B, se les exigirá la Evaluación de Impacto Social y Ambiental .</a:t>
            </a:r>
          </a:p>
        </p:txBody>
      </p:sp>
      <p:sp>
        <p:nvSpPr>
          <p:cNvPr id="21" name="20 Rectángulo"/>
          <p:cNvSpPr/>
          <p:nvPr/>
        </p:nvSpPr>
        <p:spPr>
          <a:xfrm>
            <a:off x="1691681" y="3214686"/>
            <a:ext cx="7416823" cy="857256"/>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En 2007 se emite la Sentencia de la Corte Interamericana de Derechos Humanos sobre el caso </a:t>
            </a:r>
            <a:r>
              <a:rPr lang="es-MX" sz="1200" dirty="0" err="1"/>
              <a:t>Saramaka</a:t>
            </a:r>
            <a:r>
              <a:rPr lang="es-MX" sz="1200" dirty="0"/>
              <a:t> </a:t>
            </a:r>
            <a:r>
              <a:rPr lang="es-MX" sz="1200" dirty="0" err="1"/>
              <a:t>vrs</a:t>
            </a:r>
            <a:r>
              <a:rPr lang="es-MX" sz="1200" dirty="0"/>
              <a:t> Surinam. ”…el Estado debe garantizar que no se emitirá ninguna concesión dentro del territorio </a:t>
            </a:r>
            <a:r>
              <a:rPr lang="es-MX" sz="1200" dirty="0" err="1"/>
              <a:t>Saramaka</a:t>
            </a:r>
            <a:r>
              <a:rPr lang="es-MX" sz="1200" dirty="0"/>
              <a:t> a menos y hasta que entidades independientes y técnicamente capaces, bajo la supervisión del Estado, realicen un estudio previo de impacto social y ambiental”.</a:t>
            </a:r>
          </a:p>
        </p:txBody>
      </p:sp>
      <p:sp>
        <p:nvSpPr>
          <p:cNvPr id="15" name="14 Rectángulo"/>
          <p:cNvSpPr/>
          <p:nvPr/>
        </p:nvSpPr>
        <p:spPr>
          <a:xfrm>
            <a:off x="235453" y="6093890"/>
            <a:ext cx="742369" cy="6212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a:t>Otros</a:t>
            </a:r>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45" y="580950"/>
            <a:ext cx="814002" cy="61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17 Rectángulo"/>
          <p:cNvSpPr/>
          <p:nvPr/>
        </p:nvSpPr>
        <p:spPr>
          <a:xfrm>
            <a:off x="1691681" y="4143380"/>
            <a:ext cx="7416823" cy="928694"/>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En 2012 se publican las Normas de Desempeño de la Corporación Financiera Internacional del Banco Mundial.  Norma 1. Evaluación y gestión de los riesgos e impactos ambientales y sociales, Norma 4. Salud y seguridad de la comunidad, Norma 5. Adquisición de tierra y reasentamiento involuntario, Norma 6. Conservación de la biodiversidad y gestión sostenible de los recursos naturales vivos, Norma 7. Pueblos indígenas , Norma 8. Patrimonio Cultural.</a:t>
            </a:r>
          </a:p>
        </p:txBody>
      </p:sp>
      <p:sp>
        <p:nvSpPr>
          <p:cNvPr id="19" name="18 Rectángulo"/>
          <p:cNvSpPr/>
          <p:nvPr/>
        </p:nvSpPr>
        <p:spPr>
          <a:xfrm>
            <a:off x="1691681" y="2358000"/>
            <a:ext cx="7416823" cy="785248"/>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100" dirty="0"/>
              <a:t>Políticas de Operativa Pertinentes del Banco Interamericano de Desarrollo:. Política Operativa de Medio Ambiente. Y Cumplimiento de Salvaguardias 2006 (OP-102), Política Operativa sobre Reasentamiento Involuntario (OP-710), Política  Operativa sobre Pueblos Indígenas (OP-765), Política Operativa sobre Igualdad de género en el desarrollo.</a:t>
            </a:r>
          </a:p>
        </p:txBody>
      </p:sp>
      <p:sp>
        <p:nvSpPr>
          <p:cNvPr id="22" name="21 Rectángulo"/>
          <p:cNvSpPr/>
          <p:nvPr/>
        </p:nvSpPr>
        <p:spPr>
          <a:xfrm>
            <a:off x="1691681" y="5143512"/>
            <a:ext cx="7416823" cy="71438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Las Naciones Unidas publican  en 2011 Guía para implementar. “La responsabilidad de las empresas de respetar los derechos humanos”. Principio 17 menciona que las empresas con el  fin de identificar, prevenir , mitigar y responder por las consecuencias  negativas de sus actividades sobre los derechos humanos, deberá incluir una evaluación de impacto real y potencial de las actividades sobre los  derechos humanos”.</a:t>
            </a:r>
          </a:p>
        </p:txBody>
      </p:sp>
      <p:sp>
        <p:nvSpPr>
          <p:cNvPr id="23" name="22 Rectángulo"/>
          <p:cNvSpPr/>
          <p:nvPr/>
        </p:nvSpPr>
        <p:spPr>
          <a:xfrm>
            <a:off x="1691681" y="5929330"/>
            <a:ext cx="7416823" cy="785818"/>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t>La  IAIA publica en 2015  el documento Evaluación de Impacto Social: Lineamientos para la evaluación y gestión de los impactos sociales de los proyectos. “La Evaluación  de Impacto social  se define como los procesos de análisis , monitoreo y gestión de las consecuencias sociales voluntarias e involuntarias de las intervenciones planeadas (políticas, programas, planes y proyectos) y todo proceso de cambio  social involucrado por dichas intervenciones.</a:t>
            </a:r>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385" y="606994"/>
            <a:ext cx="595960" cy="56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58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CONCEPTOS CLAVE: sostenibilidad</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755729" y="836712"/>
            <a:ext cx="813675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s-ES" sz="1600" dirty="0">
              <a:latin typeface="Calibri" charset="0"/>
              <a:ea typeface="Calibri" charset="0"/>
              <a:cs typeface="Calibri" charset="0"/>
            </a:endParaRPr>
          </a:p>
          <a:p>
            <a:pPr algn="ctr"/>
            <a:r>
              <a:rPr lang="es-ES" sz="1600" dirty="0">
                <a:latin typeface="Calibri" charset="0"/>
                <a:ea typeface="Calibri" charset="0"/>
                <a:cs typeface="Calibri" charset="0"/>
              </a:rPr>
              <a:t>El Proyecto del sector energético deberá realizarse observando principios de sustentabilidad contenidos en la CPEUM y en la legislación secundaria de la reforma energética. La sustentabilidad  se refiere a la administración eficiente y racional de los recursos, de manera tal que sea posible mejorar el bienestar de la población actual sin comprometer la calidad de vida de las generaciones futuras.  </a:t>
            </a:r>
          </a:p>
          <a:p>
            <a:pPr algn="ctr"/>
            <a:endParaRPr lang="es-MX" sz="1600" dirty="0">
              <a:latin typeface="Calibri" charset="0"/>
              <a:ea typeface="Calibri" charset="0"/>
              <a:cs typeface="Calibri" charset="0"/>
            </a:endParaRPr>
          </a:p>
        </p:txBody>
      </p:sp>
      <p:sp>
        <p:nvSpPr>
          <p:cNvPr id="5" name="TextBox 4"/>
          <p:cNvSpPr txBox="1"/>
          <p:nvPr/>
        </p:nvSpPr>
        <p:spPr>
          <a:xfrm>
            <a:off x="248288" y="3068960"/>
            <a:ext cx="4323712" cy="3046988"/>
          </a:xfrm>
          <a:prstGeom prst="rect">
            <a:avLst/>
          </a:prstGeom>
          <a:noFill/>
        </p:spPr>
        <p:txBody>
          <a:bodyPr wrap="square" rtlCol="0">
            <a:spAutoFit/>
          </a:bodyPr>
          <a:lstStyle/>
          <a:p>
            <a:pPr marL="285750" indent="-285750" algn="just">
              <a:buFont typeface="Wingdings" charset="2"/>
              <a:buChar char="q"/>
            </a:pPr>
            <a:r>
              <a:rPr lang="es-ES" sz="1600" dirty="0">
                <a:latin typeface="Calibri" charset="0"/>
                <a:ea typeface="Calibri" charset="0"/>
                <a:cs typeface="Calibri" charset="0"/>
              </a:rPr>
              <a:t>La evaluación de impacto social es una herramienta específica para abordar el componente social de la triada de sostenibilidad: ambiente, sociedad y economía.</a:t>
            </a:r>
          </a:p>
          <a:p>
            <a:pPr marL="285750" indent="-285750" algn="just">
              <a:buFont typeface="Wingdings" charset="2"/>
              <a:buChar char="q"/>
            </a:pPr>
            <a:endParaRPr lang="es-ES" sz="16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La evaluación de impacto social apuntala los elementos para que el proyecto sea sostenible a lo largo del tiempo.</a:t>
            </a:r>
          </a:p>
          <a:p>
            <a:pPr marL="285750" indent="-285750" algn="just">
              <a:buFont typeface="Wingdings" charset="2"/>
              <a:buChar char="q"/>
            </a:pPr>
            <a:endParaRPr lang="es-ES" sz="16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La </a:t>
            </a:r>
            <a:r>
              <a:rPr lang="es-ES" sz="1600" dirty="0" err="1">
                <a:latin typeface="Calibri" charset="0"/>
                <a:ea typeface="Calibri" charset="0"/>
                <a:cs typeface="Calibri" charset="0"/>
              </a:rPr>
              <a:t>sostenbilidad</a:t>
            </a:r>
            <a:r>
              <a:rPr lang="es-ES" sz="1600" dirty="0">
                <a:latin typeface="Calibri" charset="0"/>
                <a:ea typeface="Calibri" charset="0"/>
                <a:cs typeface="Calibri" charset="0"/>
              </a:rPr>
              <a:t> debe ser un principio y un objetivo en el desarrollo de los proyectos.</a:t>
            </a:r>
          </a:p>
        </p:txBody>
      </p:sp>
      <p:sp>
        <p:nvSpPr>
          <p:cNvPr id="8" name="TextBox 7"/>
          <p:cNvSpPr txBox="1"/>
          <p:nvPr/>
        </p:nvSpPr>
        <p:spPr>
          <a:xfrm rot="16200000">
            <a:off x="-416061" y="1586203"/>
            <a:ext cx="1794228"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pic>
        <p:nvPicPr>
          <p:cNvPr id="4" name="Picture 3"/>
          <p:cNvPicPr>
            <a:picLocks noChangeAspect="1"/>
          </p:cNvPicPr>
          <p:nvPr/>
        </p:nvPicPr>
        <p:blipFill>
          <a:blip r:embed="rId2"/>
          <a:stretch>
            <a:fillRect/>
          </a:stretch>
        </p:blipFill>
        <p:spPr>
          <a:xfrm>
            <a:off x="4824104" y="2852936"/>
            <a:ext cx="3847264" cy="3446016"/>
          </a:xfrm>
          <a:prstGeom prst="rect">
            <a:avLst/>
          </a:prstGeom>
        </p:spPr>
      </p:pic>
    </p:spTree>
    <p:extLst>
      <p:ext uri="{BB962C8B-B14F-4D97-AF65-F5344CB8AC3E}">
        <p14:creationId xmlns:p14="http://schemas.microsoft.com/office/powerpoint/2010/main" val="699952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CONCEPTOS CLAVE: derechos humanos</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755729" y="836712"/>
            <a:ext cx="813675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s-MX" sz="1600" dirty="0">
              <a:latin typeface="Calibri" charset="0"/>
              <a:ea typeface="Calibri" charset="0"/>
              <a:cs typeface="Calibri" charset="0"/>
            </a:endParaRPr>
          </a:p>
          <a:p>
            <a:pPr algn="ctr"/>
            <a:r>
              <a:rPr lang="es-MX" sz="1600" dirty="0">
                <a:latin typeface="Calibri" charset="0"/>
                <a:ea typeface="Calibri" charset="0"/>
                <a:cs typeface="Calibri" charset="0"/>
              </a:rPr>
              <a:t>La Evaluación de Impacto Social y la implementaci</a:t>
            </a:r>
            <a:r>
              <a:rPr lang="es-ES" sz="1600" dirty="0" err="1">
                <a:latin typeface="Calibri" charset="0"/>
                <a:ea typeface="Calibri" charset="0"/>
                <a:cs typeface="Calibri" charset="0"/>
              </a:rPr>
              <a:t>ón</a:t>
            </a:r>
            <a:r>
              <a:rPr lang="es-ES" sz="1600" dirty="0">
                <a:latin typeface="Calibri" charset="0"/>
                <a:ea typeface="Calibri" charset="0"/>
                <a:cs typeface="Calibri" charset="0"/>
              </a:rPr>
              <a:t> d</a:t>
            </a:r>
            <a:r>
              <a:rPr lang="es-MX" sz="1600" dirty="0">
                <a:latin typeface="Calibri" charset="0"/>
                <a:ea typeface="Calibri" charset="0"/>
                <a:cs typeface="Calibri" charset="0"/>
              </a:rPr>
              <a:t>el Plan de Gestión Social del Proyecto deber</a:t>
            </a:r>
            <a:r>
              <a:rPr lang="es-ES" sz="1600" dirty="0" err="1">
                <a:latin typeface="Calibri" charset="0"/>
                <a:ea typeface="Calibri" charset="0"/>
                <a:cs typeface="Calibri" charset="0"/>
              </a:rPr>
              <a:t>án</a:t>
            </a:r>
            <a:r>
              <a:rPr lang="es-ES" sz="1600" dirty="0">
                <a:latin typeface="Calibri" charset="0"/>
                <a:ea typeface="Calibri" charset="0"/>
                <a:cs typeface="Calibri" charset="0"/>
              </a:rPr>
              <a:t> realizarse</a:t>
            </a:r>
            <a:r>
              <a:rPr lang="es-MX" sz="1600" dirty="0">
                <a:latin typeface="Calibri" charset="0"/>
                <a:ea typeface="Calibri" charset="0"/>
                <a:cs typeface="Calibri" charset="0"/>
              </a:rPr>
              <a:t> asumiendo la responsabilidad de respetar y proteger ampliamente los derechos humanos de conformidad con los principios de universalidad, interdependencia, indivisibilidad y progresividad; asimismo, se ejercerá la debida diligencia a fin de prevenir las violaciones a los mismos.</a:t>
            </a:r>
          </a:p>
          <a:p>
            <a:pPr algn="ctr"/>
            <a:endParaRPr lang="en-US" sz="1600" dirty="0">
              <a:latin typeface="Calibri" charset="0"/>
              <a:ea typeface="Calibri" charset="0"/>
              <a:cs typeface="Calibri" charset="0"/>
            </a:endParaRPr>
          </a:p>
        </p:txBody>
      </p:sp>
      <p:sp>
        <p:nvSpPr>
          <p:cNvPr id="5" name="TextBox 4"/>
          <p:cNvSpPr txBox="1"/>
          <p:nvPr/>
        </p:nvSpPr>
        <p:spPr>
          <a:xfrm>
            <a:off x="248288" y="2852936"/>
            <a:ext cx="8644192" cy="3539430"/>
          </a:xfrm>
          <a:prstGeom prst="rect">
            <a:avLst/>
          </a:prstGeom>
          <a:noFill/>
        </p:spPr>
        <p:txBody>
          <a:bodyPr wrap="square" rtlCol="0">
            <a:spAutoFit/>
          </a:bodyPr>
          <a:lstStyle/>
          <a:p>
            <a:pPr marL="285750" indent="-285750" algn="just">
              <a:buFont typeface="Wingdings" charset="2"/>
              <a:buChar char="q"/>
            </a:pPr>
            <a:r>
              <a:rPr lang="es-ES" sz="1600" dirty="0">
                <a:latin typeface="Calibri" charset="0"/>
                <a:ea typeface="Calibri" charset="0"/>
                <a:cs typeface="Calibri" charset="0"/>
              </a:rPr>
              <a:t>El enfoque de derechos en la EVIS es consistente con la vinculación entre la normatividad en materia energética y la reforma constitucional en materia de derechos humanos.</a:t>
            </a:r>
          </a:p>
          <a:p>
            <a:pPr marL="285750" indent="-285750" algn="just">
              <a:buFont typeface="Wingdings" charset="2"/>
              <a:buChar char="q"/>
            </a:pPr>
            <a:endParaRPr lang="es-ES" sz="16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El enfoque se aplica tanto en la elaboración de la EVIS, como en la implementación del Plan de Gestión Social, y de manera puntual, durante toda la vida del proyecto. </a:t>
            </a:r>
          </a:p>
          <a:p>
            <a:pPr marL="285750" indent="-285750" algn="just">
              <a:buFont typeface="Wingdings" charset="2"/>
              <a:buChar char="q"/>
            </a:pPr>
            <a:endParaRPr lang="es-ES" sz="1600" dirty="0">
              <a:latin typeface="Calibri" charset="0"/>
              <a:ea typeface="Calibri" charset="0"/>
              <a:cs typeface="Calibri" charset="0"/>
            </a:endParaRPr>
          </a:p>
          <a:p>
            <a:pPr marL="742950" lvl="1" indent="-285750" algn="just">
              <a:buFont typeface="Arial" charset="0"/>
              <a:buChar char="•"/>
            </a:pPr>
            <a:r>
              <a:rPr lang="es-ES" sz="1600" dirty="0">
                <a:latin typeface="Calibri" charset="0"/>
                <a:ea typeface="Calibri" charset="0"/>
                <a:cs typeface="Calibri" charset="0"/>
              </a:rPr>
              <a:t>Elaboración de la EVIS: Observancia de principios éticos que son estándares internacionales de impacto social; respeto de derechos específicos como el derecho a la participación y el derecho a la información.</a:t>
            </a:r>
          </a:p>
          <a:p>
            <a:pPr marL="742950" lvl="1" indent="-285750" algn="just">
              <a:buFont typeface="Arial" charset="0"/>
              <a:buChar char="•"/>
            </a:pPr>
            <a:endParaRPr lang="es-ES" sz="1600" dirty="0">
              <a:latin typeface="Calibri" charset="0"/>
              <a:ea typeface="Calibri" charset="0"/>
              <a:cs typeface="Calibri" charset="0"/>
            </a:endParaRPr>
          </a:p>
          <a:p>
            <a:pPr marL="742950" lvl="1" indent="-285750" algn="just">
              <a:buFont typeface="Arial" charset="0"/>
              <a:buChar char="•"/>
            </a:pPr>
            <a:r>
              <a:rPr lang="es-ES" sz="1600" dirty="0">
                <a:latin typeface="Calibri" charset="0"/>
                <a:ea typeface="Calibri" charset="0"/>
                <a:cs typeface="Calibri" charset="0"/>
              </a:rPr>
              <a:t>Implementación del Plan: Respeto de derechos humanos a la información, a la participación, y a otros derechos sociales y económicos.</a:t>
            </a:r>
          </a:p>
          <a:p>
            <a:pPr marL="742950" lvl="1" indent="-285750" algn="just">
              <a:buFont typeface="Arial" charset="0"/>
              <a:buChar char="•"/>
            </a:pPr>
            <a:endParaRPr lang="es-ES" sz="1600" dirty="0">
              <a:latin typeface="Calibri" charset="0"/>
              <a:ea typeface="Calibri" charset="0"/>
              <a:cs typeface="Calibri" charset="0"/>
            </a:endParaRPr>
          </a:p>
          <a:p>
            <a:pPr marL="742950" lvl="1" indent="-285750" algn="just">
              <a:buFont typeface="Arial" charset="0"/>
              <a:buChar char="•"/>
            </a:pPr>
            <a:r>
              <a:rPr lang="es-ES" sz="1600" dirty="0">
                <a:latin typeface="Calibri" charset="0"/>
                <a:ea typeface="Calibri" charset="0"/>
                <a:cs typeface="Calibri" charset="0"/>
              </a:rPr>
              <a:t>Desarrollo del Proyecto: Ejercer la debida diligencia asumiendo la obligación de respectos.</a:t>
            </a:r>
          </a:p>
        </p:txBody>
      </p:sp>
      <p:sp>
        <p:nvSpPr>
          <p:cNvPr id="8" name="TextBox 7"/>
          <p:cNvSpPr txBox="1"/>
          <p:nvPr/>
        </p:nvSpPr>
        <p:spPr>
          <a:xfrm rot="16200000">
            <a:off x="-416061" y="1586203"/>
            <a:ext cx="1794228"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184148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CONCEPTOS CLAVE: enfoque participativo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755729" y="836712"/>
            <a:ext cx="8136751"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r>
              <a:rPr lang="es-MX" sz="1600" dirty="0">
                <a:latin typeface="Calibri" charset="0"/>
                <a:ea typeface="Calibri" charset="0"/>
                <a:cs typeface="Calibri" charset="0"/>
              </a:rPr>
              <a:t>Enfoque participativo en la identificación, caracterización, predicción y valoración de los posibles Impactos Sociales, así como en las medidas para mitigarlos y prevenirlos, se contemple el punto de vista de las mujeres y los hombres integrantes de las comunidades que se ubican en el Área Núcleo y en el Área de Influencia Directa del Proyecto;  y en la propuesta de Plan de Gestión Social se incluyan mecanismos para la participación activa y equitativa de las mujeres y los hombres integrantes de las comunidades que se ubican en el Área Núcleo y en el Área de Influencia Directa del Proyecto.</a:t>
            </a:r>
            <a:r>
              <a:rPr lang="en-US" sz="1600" dirty="0">
                <a:latin typeface="Calibri" charset="0"/>
                <a:ea typeface="Calibri" charset="0"/>
                <a:cs typeface="Calibri" charset="0"/>
              </a:rPr>
              <a:t> </a:t>
            </a:r>
            <a:r>
              <a:rPr lang="es-MX" sz="1600" dirty="0">
                <a:latin typeface="Calibri" charset="0"/>
                <a:ea typeface="Calibri" charset="0"/>
                <a:cs typeface="Calibri" charset="0"/>
              </a:rPr>
              <a:t>El enfoque participativo permitirá que se propicie el involucramiento y participación de las comunidades ubicadas en el Área Núcleo y en el Área de Influencia Directa del Proyecto, en los aspectos que pueden llegar a afectar su forma de vida.</a:t>
            </a:r>
            <a:endParaRPr lang="en-US" sz="1600" dirty="0">
              <a:latin typeface="Calibri" charset="0"/>
              <a:ea typeface="Calibri" charset="0"/>
              <a:cs typeface="Calibri" charset="0"/>
            </a:endParaRPr>
          </a:p>
        </p:txBody>
      </p:sp>
      <p:sp>
        <p:nvSpPr>
          <p:cNvPr id="5" name="TextBox 4"/>
          <p:cNvSpPr txBox="1"/>
          <p:nvPr/>
        </p:nvSpPr>
        <p:spPr>
          <a:xfrm>
            <a:off x="248288" y="3344793"/>
            <a:ext cx="8644192" cy="3600986"/>
          </a:xfrm>
          <a:prstGeom prst="rect">
            <a:avLst/>
          </a:prstGeom>
          <a:noFill/>
        </p:spPr>
        <p:txBody>
          <a:bodyPr wrap="square" rtlCol="0">
            <a:spAutoFit/>
          </a:bodyPr>
          <a:lstStyle/>
          <a:p>
            <a:pPr marL="285750" indent="-285750" algn="just">
              <a:buFont typeface="Wingdings" charset="2"/>
              <a:buChar char="q"/>
            </a:pPr>
            <a:r>
              <a:rPr lang="en-US" sz="1600" dirty="0">
                <a:latin typeface="Calibri" charset="0"/>
                <a:ea typeface="Calibri" charset="0"/>
                <a:cs typeface="Calibri" charset="0"/>
              </a:rPr>
              <a:t>El </a:t>
            </a:r>
            <a:r>
              <a:rPr lang="en-US" sz="1600" dirty="0" err="1">
                <a:latin typeface="Calibri" charset="0"/>
                <a:ea typeface="Calibri" charset="0"/>
                <a:cs typeface="Calibri" charset="0"/>
              </a:rPr>
              <a:t>enfoque</a:t>
            </a:r>
            <a:r>
              <a:rPr lang="en-US" sz="1600" dirty="0">
                <a:latin typeface="Calibri" charset="0"/>
                <a:ea typeface="Calibri" charset="0"/>
                <a:cs typeface="Calibri" charset="0"/>
              </a:rPr>
              <a:t> </a:t>
            </a:r>
            <a:r>
              <a:rPr lang="en-US" sz="1600" dirty="0" err="1">
                <a:latin typeface="Calibri" charset="0"/>
                <a:ea typeface="Calibri" charset="0"/>
                <a:cs typeface="Calibri" charset="0"/>
              </a:rPr>
              <a:t>participativo</a:t>
            </a:r>
            <a:r>
              <a:rPr lang="en-US" sz="1600" dirty="0">
                <a:latin typeface="Calibri" charset="0"/>
                <a:ea typeface="Calibri" charset="0"/>
                <a:cs typeface="Calibri" charset="0"/>
              </a:rPr>
              <a:t> </a:t>
            </a:r>
            <a:r>
              <a:rPr lang="en-US" sz="1600" dirty="0" err="1">
                <a:latin typeface="Calibri" charset="0"/>
                <a:ea typeface="Calibri" charset="0"/>
                <a:cs typeface="Calibri" charset="0"/>
              </a:rPr>
              <a:t>es</a:t>
            </a:r>
            <a:r>
              <a:rPr lang="en-US" sz="1600" dirty="0">
                <a:latin typeface="Calibri" charset="0"/>
                <a:ea typeface="Calibri" charset="0"/>
                <a:cs typeface="Calibri" charset="0"/>
              </a:rPr>
              <a:t> </a:t>
            </a:r>
            <a:r>
              <a:rPr lang="en-US" sz="1600" dirty="0" err="1">
                <a:latin typeface="Calibri" charset="0"/>
                <a:ea typeface="Calibri" charset="0"/>
                <a:cs typeface="Calibri" charset="0"/>
              </a:rPr>
              <a:t>una</a:t>
            </a:r>
            <a:r>
              <a:rPr lang="en-US" sz="1600" dirty="0">
                <a:latin typeface="Calibri" charset="0"/>
                <a:ea typeface="Calibri" charset="0"/>
                <a:cs typeface="Calibri" charset="0"/>
              </a:rPr>
              <a:t> </a:t>
            </a:r>
            <a:r>
              <a:rPr lang="en-US" sz="1600" dirty="0" err="1">
                <a:latin typeface="Calibri" charset="0"/>
                <a:ea typeface="Calibri" charset="0"/>
                <a:cs typeface="Calibri" charset="0"/>
              </a:rPr>
              <a:t>herramienta</a:t>
            </a:r>
            <a:r>
              <a:rPr lang="en-US" sz="1600" dirty="0">
                <a:latin typeface="Calibri" charset="0"/>
                <a:ea typeface="Calibri" charset="0"/>
                <a:cs typeface="Calibri" charset="0"/>
              </a:rPr>
              <a:t> </a:t>
            </a:r>
            <a:r>
              <a:rPr lang="en-US" sz="1600" dirty="0" err="1">
                <a:latin typeface="Calibri" charset="0"/>
                <a:ea typeface="Calibri" charset="0"/>
                <a:cs typeface="Calibri" charset="0"/>
              </a:rPr>
              <a:t>espec</a:t>
            </a:r>
            <a:r>
              <a:rPr lang="es-ES" sz="1600" dirty="0" err="1">
                <a:latin typeface="Calibri" charset="0"/>
                <a:ea typeface="Calibri" charset="0"/>
                <a:cs typeface="Calibri" charset="0"/>
              </a:rPr>
              <a:t>ífica</a:t>
            </a:r>
            <a:r>
              <a:rPr lang="es-ES" sz="1600" dirty="0">
                <a:latin typeface="Calibri" charset="0"/>
                <a:ea typeface="Calibri" charset="0"/>
                <a:cs typeface="Calibri" charset="0"/>
              </a:rPr>
              <a:t> para respetar y garantizar los derechos de las personas.</a:t>
            </a:r>
          </a:p>
          <a:p>
            <a:pPr algn="just"/>
            <a:endParaRPr lang="es-ES" sz="12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La participación en el proceso de evaluación permite considerar elementos críticos para la sostenibilidad de un proyecto en el tiempo.</a:t>
            </a:r>
          </a:p>
          <a:p>
            <a:pPr marL="285750" indent="-285750" algn="just">
              <a:buFont typeface="Wingdings" charset="2"/>
              <a:buChar char="q"/>
            </a:pPr>
            <a:endParaRPr lang="es-ES" sz="12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Una participación efectiva de las personas puede generar medios para identificar debidamente los posibles impactos, transitar hacia la aceptación y la eventual apropiación de un proyecto, y la generación de planes de gestión social que atiendan las verdaderas necesidades de las comunidades.</a:t>
            </a:r>
          </a:p>
          <a:p>
            <a:pPr marL="285750" indent="-285750" algn="just">
              <a:buFont typeface="Wingdings" charset="2"/>
              <a:buChar char="q"/>
            </a:pPr>
            <a:endParaRPr lang="es-ES" sz="12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La implementación del enfoque puede realizarse mediante técnicas participativas tales como talleres, grupos focales o encuestas para la identificación de impactos; y esquemas de participación propios de la comunidad como asambleas o comités, para la implementación del plan de gestión social.</a:t>
            </a:r>
          </a:p>
        </p:txBody>
      </p:sp>
      <p:sp>
        <p:nvSpPr>
          <p:cNvPr id="8" name="TextBox 7"/>
          <p:cNvSpPr txBox="1"/>
          <p:nvPr/>
        </p:nvSpPr>
        <p:spPr>
          <a:xfrm rot="16200000">
            <a:off x="-654602" y="1832424"/>
            <a:ext cx="228667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457534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CONCEPTOS CLAVE: perspectiva de género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755729" y="836712"/>
            <a:ext cx="8136751"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s-MX" sz="1600" dirty="0">
              <a:latin typeface="Calibri" charset="0"/>
              <a:ea typeface="Calibri" charset="0"/>
              <a:cs typeface="Calibri" charset="0"/>
            </a:endParaRPr>
          </a:p>
          <a:p>
            <a:pPr algn="ctr"/>
            <a:r>
              <a:rPr lang="es-MX" sz="1600" dirty="0">
                <a:latin typeface="Calibri" charset="0"/>
                <a:ea typeface="Calibri" charset="0"/>
                <a:cs typeface="Calibri" charset="0"/>
              </a:rPr>
              <a:t>Se realiza la EVIS aplicando de manera transversal una Perspectiva de Igualdad de Género, a fin de evitar que las diferencias de género sean causa de desigualdad, exclusión o discriminación, para lo cual deberá contemplar las siguientes acciones:</a:t>
            </a:r>
            <a:r>
              <a:rPr lang="en-US" sz="1600" dirty="0">
                <a:latin typeface="Calibri" charset="0"/>
                <a:ea typeface="Calibri" charset="0"/>
                <a:cs typeface="Calibri" charset="0"/>
              </a:rPr>
              <a:t> 1. </a:t>
            </a:r>
            <a:r>
              <a:rPr lang="es-MX" sz="1600" dirty="0">
                <a:latin typeface="Calibri" charset="0"/>
                <a:ea typeface="Calibri" charset="0"/>
                <a:cs typeface="Calibri" charset="0"/>
              </a:rPr>
              <a:t>Que  se incluya información desagregada por sexo en la Evaluación de Impacto Social;</a:t>
            </a:r>
            <a:r>
              <a:rPr lang="en-US" sz="1600" dirty="0">
                <a:latin typeface="Calibri" charset="0"/>
                <a:ea typeface="Calibri" charset="0"/>
                <a:cs typeface="Calibri" charset="0"/>
              </a:rPr>
              <a:t> II. </a:t>
            </a:r>
            <a:r>
              <a:rPr lang="es-MX" sz="1600" dirty="0">
                <a:latin typeface="Calibri" charset="0"/>
                <a:ea typeface="Calibri" charset="0"/>
                <a:cs typeface="Calibri" charset="0"/>
              </a:rPr>
              <a:t>Que los Impactos Sociales y las medidas para prevenirlos y mitigarlos estén diferenciados para hombres y mujeres, y</a:t>
            </a:r>
            <a:r>
              <a:rPr lang="en-US" sz="1600" dirty="0">
                <a:latin typeface="Calibri" charset="0"/>
                <a:ea typeface="Calibri" charset="0"/>
                <a:cs typeface="Calibri" charset="0"/>
              </a:rPr>
              <a:t> III. </a:t>
            </a:r>
            <a:r>
              <a:rPr lang="es-MX" sz="1600" dirty="0">
                <a:latin typeface="Calibri" charset="0"/>
                <a:ea typeface="Calibri" charset="0"/>
                <a:cs typeface="Calibri" charset="0"/>
              </a:rPr>
              <a:t>Que se consideren mecanismos para que las mujeres participen activa y equitativamente en la implementación del Plan de Gestión Social del Proyecto.</a:t>
            </a:r>
          </a:p>
          <a:p>
            <a:pPr algn="ctr"/>
            <a:endParaRPr lang="en-US" sz="1600" dirty="0">
              <a:latin typeface="Calibri" charset="0"/>
              <a:ea typeface="Calibri" charset="0"/>
              <a:cs typeface="Calibri" charset="0"/>
            </a:endParaRPr>
          </a:p>
        </p:txBody>
      </p:sp>
      <p:sp>
        <p:nvSpPr>
          <p:cNvPr id="5" name="TextBox 4"/>
          <p:cNvSpPr txBox="1"/>
          <p:nvPr/>
        </p:nvSpPr>
        <p:spPr>
          <a:xfrm>
            <a:off x="248288" y="3212976"/>
            <a:ext cx="8644192" cy="3293209"/>
          </a:xfrm>
          <a:prstGeom prst="rect">
            <a:avLst/>
          </a:prstGeom>
          <a:noFill/>
        </p:spPr>
        <p:txBody>
          <a:bodyPr wrap="square" rtlCol="0">
            <a:spAutoFit/>
          </a:bodyPr>
          <a:lstStyle/>
          <a:p>
            <a:pPr marL="285750" indent="-285750" algn="just">
              <a:buFont typeface="Wingdings" charset="2"/>
              <a:buChar char="q"/>
            </a:pPr>
            <a:r>
              <a:rPr lang="es-MX" sz="1600" dirty="0">
                <a:latin typeface="Calibri" charset="0"/>
                <a:ea typeface="Calibri" charset="0"/>
                <a:cs typeface="Calibri" charset="0"/>
              </a:rPr>
              <a:t>La perspectiva de g</a:t>
            </a:r>
            <a:r>
              <a:rPr lang="es-ES" sz="1600" dirty="0" err="1">
                <a:latin typeface="Calibri" charset="0"/>
                <a:ea typeface="Calibri" charset="0"/>
                <a:cs typeface="Calibri" charset="0"/>
              </a:rPr>
              <a:t>énero</a:t>
            </a:r>
            <a:r>
              <a:rPr lang="es-ES" sz="1600" dirty="0">
                <a:latin typeface="Calibri" charset="0"/>
                <a:ea typeface="Calibri" charset="0"/>
                <a:cs typeface="Calibri" charset="0"/>
              </a:rPr>
              <a:t>, conforme a la legislación en México, es la </a:t>
            </a:r>
            <a:r>
              <a:rPr lang="es-MX" sz="1600" dirty="0">
                <a:latin typeface="Calibri" charset="0"/>
                <a:ea typeface="Calibri" charset="0"/>
                <a:cs typeface="Calibri" charset="0"/>
              </a:rPr>
              <a:t>metodología y los mecanismos que permiten identificar, cuestionar y valorar la discriminación, desigualdad y exclusión de las mujeres, que se pretende justificar con base en las diferencias biológicas entre mujeres y hombres, así como las acciones que deben emprenderse para actuar sobre los factores de género y crear las condiciones de cambio que permitan avanzar en la construcción de la igualdad de género.</a:t>
            </a:r>
            <a:r>
              <a:rPr lang="en-US" sz="1600" dirty="0">
                <a:latin typeface="Calibri" charset="0"/>
                <a:ea typeface="Calibri" charset="0"/>
                <a:cs typeface="Calibri" charset="0"/>
              </a:rPr>
              <a:t> </a:t>
            </a:r>
          </a:p>
          <a:p>
            <a:pPr marL="285750" indent="-285750" algn="just">
              <a:buFont typeface="Wingdings" charset="2"/>
              <a:buChar char="q"/>
            </a:pPr>
            <a:endParaRPr lang="en-US" sz="1200" dirty="0">
              <a:latin typeface="Calibri" charset="0"/>
              <a:ea typeface="Calibri" charset="0"/>
              <a:cs typeface="Calibri" charset="0"/>
            </a:endParaRPr>
          </a:p>
          <a:p>
            <a:pPr marL="285750" indent="-285750" algn="just">
              <a:buFont typeface="Wingdings" charset="2"/>
              <a:buChar char="q"/>
            </a:pPr>
            <a:r>
              <a:rPr lang="en-US" sz="1600" dirty="0">
                <a:latin typeface="Calibri" charset="0"/>
                <a:ea typeface="Calibri" charset="0"/>
                <a:cs typeface="Calibri" charset="0"/>
              </a:rPr>
              <a:t>La </a:t>
            </a:r>
            <a:r>
              <a:rPr lang="en-US" sz="1600" dirty="0" err="1">
                <a:latin typeface="Calibri" charset="0"/>
                <a:ea typeface="Calibri" charset="0"/>
                <a:cs typeface="Calibri" charset="0"/>
              </a:rPr>
              <a:t>inclusi</a:t>
            </a:r>
            <a:r>
              <a:rPr lang="es-ES" sz="1600" dirty="0" err="1">
                <a:latin typeface="Calibri" charset="0"/>
                <a:ea typeface="Calibri" charset="0"/>
                <a:cs typeface="Calibri" charset="0"/>
              </a:rPr>
              <a:t>ón</a:t>
            </a:r>
            <a:r>
              <a:rPr lang="es-ES" sz="1600" dirty="0">
                <a:latin typeface="Calibri" charset="0"/>
                <a:ea typeface="Calibri" charset="0"/>
                <a:cs typeface="Calibri" charset="0"/>
              </a:rPr>
              <a:t> de la perspectiva en la evaluación</a:t>
            </a:r>
            <a:r>
              <a:rPr lang="en-US" sz="1600" dirty="0">
                <a:latin typeface="Calibri" charset="0"/>
                <a:ea typeface="Calibri" charset="0"/>
                <a:cs typeface="Calibri" charset="0"/>
              </a:rPr>
              <a:t> </a:t>
            </a:r>
            <a:r>
              <a:rPr lang="en-US" sz="1600" dirty="0" err="1">
                <a:latin typeface="Calibri" charset="0"/>
                <a:ea typeface="Calibri" charset="0"/>
                <a:cs typeface="Calibri" charset="0"/>
              </a:rPr>
              <a:t>es</a:t>
            </a:r>
            <a:r>
              <a:rPr lang="en-US" sz="1600" dirty="0">
                <a:latin typeface="Calibri" charset="0"/>
                <a:ea typeface="Calibri" charset="0"/>
                <a:cs typeface="Calibri" charset="0"/>
              </a:rPr>
              <a:t> </a:t>
            </a:r>
            <a:r>
              <a:rPr lang="en-US" sz="1600" dirty="0" err="1">
                <a:latin typeface="Calibri" charset="0"/>
                <a:ea typeface="Calibri" charset="0"/>
                <a:cs typeface="Calibri" charset="0"/>
              </a:rPr>
              <a:t>una</a:t>
            </a:r>
            <a:r>
              <a:rPr lang="en-US" sz="1600" dirty="0">
                <a:latin typeface="Calibri" charset="0"/>
                <a:ea typeface="Calibri" charset="0"/>
                <a:cs typeface="Calibri" charset="0"/>
              </a:rPr>
              <a:t> forma </a:t>
            </a:r>
            <a:r>
              <a:rPr lang="en-US" sz="1600" dirty="0" err="1">
                <a:latin typeface="Calibri" charset="0"/>
                <a:ea typeface="Calibri" charset="0"/>
                <a:cs typeface="Calibri" charset="0"/>
              </a:rPr>
              <a:t>espec</a:t>
            </a:r>
            <a:r>
              <a:rPr lang="es-ES" sz="1600" dirty="0" err="1">
                <a:latin typeface="Calibri" charset="0"/>
                <a:ea typeface="Calibri" charset="0"/>
                <a:cs typeface="Calibri" charset="0"/>
              </a:rPr>
              <a:t>ífica</a:t>
            </a:r>
            <a:r>
              <a:rPr lang="es-ES" sz="1600" dirty="0">
                <a:latin typeface="Calibri" charset="0"/>
                <a:ea typeface="Calibri" charset="0"/>
                <a:cs typeface="Calibri" charset="0"/>
              </a:rPr>
              <a:t> para respetar y garantizar los derechos de las mujeres.</a:t>
            </a:r>
          </a:p>
          <a:p>
            <a:pPr marL="285750" indent="-285750" algn="just">
              <a:buFont typeface="Wingdings" charset="2"/>
              <a:buChar char="q"/>
            </a:pPr>
            <a:endParaRPr lang="es-ES" sz="1200" dirty="0">
              <a:latin typeface="Calibri" charset="0"/>
              <a:ea typeface="Calibri" charset="0"/>
              <a:cs typeface="Calibri" charset="0"/>
            </a:endParaRPr>
          </a:p>
          <a:p>
            <a:pPr marL="285750" indent="-285750" algn="just">
              <a:buFont typeface="Wingdings" charset="2"/>
              <a:buChar char="q"/>
            </a:pPr>
            <a:r>
              <a:rPr lang="es-ES" sz="1600" dirty="0">
                <a:latin typeface="Calibri" charset="0"/>
                <a:ea typeface="Calibri" charset="0"/>
                <a:cs typeface="Calibri" charset="0"/>
              </a:rPr>
              <a:t>La perspectiva de género en la evaluación permita abordar específicamente los impactos diferenciados que un proyecto puede generar en las mujeres. La visión de las mujeres </a:t>
            </a:r>
            <a:r>
              <a:rPr lang="es-ES" sz="1600" dirty="0" err="1">
                <a:latin typeface="Calibri" charset="0"/>
                <a:ea typeface="Calibri" charset="0"/>
                <a:cs typeface="Calibri" charset="0"/>
              </a:rPr>
              <a:t>pueder</a:t>
            </a:r>
            <a:r>
              <a:rPr lang="es-ES" sz="1600" dirty="0">
                <a:latin typeface="Calibri" charset="0"/>
                <a:ea typeface="Calibri" charset="0"/>
                <a:cs typeface="Calibri" charset="0"/>
              </a:rPr>
              <a:t> ser crítica para garantizar una implementación sostenible de un proyecto de infraestructura (Estudios del Banco Mundial y el BID).</a:t>
            </a:r>
          </a:p>
        </p:txBody>
      </p:sp>
      <p:sp>
        <p:nvSpPr>
          <p:cNvPr id="8" name="TextBox 7"/>
          <p:cNvSpPr txBox="1"/>
          <p:nvPr/>
        </p:nvSpPr>
        <p:spPr>
          <a:xfrm rot="16200000">
            <a:off x="-654602" y="1832424"/>
            <a:ext cx="228667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1788969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área de influencia</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845613" y="869811"/>
            <a:ext cx="813675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eaLnBrk="0" fontAlgn="base" hangingPunct="0">
              <a:spcBef>
                <a:spcPct val="0"/>
              </a:spcBef>
              <a:spcAft>
                <a:spcPct val="0"/>
              </a:spcAft>
            </a:pPr>
            <a:r>
              <a:rPr lang="en-US" altLang="en-US" sz="1600" dirty="0">
                <a:solidFill>
                  <a:schemeClr val="tx1"/>
                </a:solidFill>
                <a:latin typeface="Calibri" charset="0"/>
                <a:ea typeface="Calibri" charset="0"/>
                <a:cs typeface="Calibri" charset="0"/>
              </a:rPr>
              <a:t>El </a:t>
            </a:r>
            <a:r>
              <a:rPr lang="en-US" altLang="en-US" sz="1600" dirty="0" err="1">
                <a:solidFill>
                  <a:schemeClr val="tx1"/>
                </a:solidFill>
                <a:latin typeface="Calibri" charset="0"/>
                <a:ea typeface="Calibri" charset="0"/>
                <a:cs typeface="Calibri" charset="0"/>
              </a:rPr>
              <a:t>Área</a:t>
            </a:r>
            <a:r>
              <a:rPr lang="en-US" altLang="en-US" sz="1600" dirty="0">
                <a:solidFill>
                  <a:schemeClr val="tx1"/>
                </a:solidFill>
                <a:latin typeface="Calibri" charset="0"/>
                <a:ea typeface="Calibri" charset="0"/>
                <a:cs typeface="Calibri" charset="0"/>
              </a:rPr>
              <a:t> de </a:t>
            </a:r>
            <a:r>
              <a:rPr lang="en-US" altLang="en-US" sz="1600" dirty="0" err="1">
                <a:solidFill>
                  <a:schemeClr val="tx1"/>
                </a:solidFill>
                <a:latin typeface="Calibri" charset="0"/>
                <a:ea typeface="Calibri" charset="0"/>
                <a:cs typeface="Calibri" charset="0"/>
              </a:rPr>
              <a:t>Influencia</a:t>
            </a:r>
            <a:r>
              <a:rPr lang="en-US" altLang="en-US" sz="1600" dirty="0">
                <a:solidFill>
                  <a:schemeClr val="tx1"/>
                </a:solidFill>
                <a:latin typeface="Calibri" charset="0"/>
                <a:ea typeface="Calibri" charset="0"/>
                <a:cs typeface="Calibri" charset="0"/>
              </a:rPr>
              <a:t> de un Proyecto </a:t>
            </a:r>
            <a:r>
              <a:rPr lang="en-US" altLang="en-US" sz="1600" dirty="0" err="1">
                <a:solidFill>
                  <a:schemeClr val="tx1"/>
                </a:solidFill>
                <a:latin typeface="Calibri" charset="0"/>
                <a:ea typeface="Calibri" charset="0"/>
                <a:cs typeface="Calibri" charset="0"/>
              </a:rPr>
              <a:t>es</a:t>
            </a:r>
            <a:r>
              <a:rPr lang="en-US" altLang="en-US" sz="1600" dirty="0">
                <a:solidFill>
                  <a:schemeClr val="tx1"/>
                </a:solidFill>
                <a:latin typeface="Calibri" charset="0"/>
                <a:ea typeface="Calibri" charset="0"/>
                <a:cs typeface="Calibri" charset="0"/>
              </a:rPr>
              <a:t> el </a:t>
            </a:r>
            <a:r>
              <a:rPr lang="en-US" altLang="en-US" sz="1600" dirty="0" err="1">
                <a:solidFill>
                  <a:schemeClr val="tx1"/>
                </a:solidFill>
                <a:latin typeface="Calibri" charset="0"/>
                <a:ea typeface="Calibri" charset="0"/>
                <a:cs typeface="Calibri" charset="0"/>
              </a:rPr>
              <a:t>espacio</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físico</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que</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probablemente</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será</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impactado</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por</a:t>
            </a:r>
            <a:r>
              <a:rPr lang="en-US" altLang="en-US" sz="1600" dirty="0">
                <a:solidFill>
                  <a:schemeClr val="tx1"/>
                </a:solidFill>
                <a:latin typeface="Calibri" charset="0"/>
                <a:ea typeface="Calibri" charset="0"/>
                <a:cs typeface="Calibri" charset="0"/>
              </a:rPr>
              <a:t> el </a:t>
            </a:r>
            <a:r>
              <a:rPr lang="en-US" altLang="en-US" sz="1600" dirty="0" err="1">
                <a:solidFill>
                  <a:schemeClr val="tx1"/>
                </a:solidFill>
                <a:latin typeface="Calibri" charset="0"/>
                <a:ea typeface="Calibri" charset="0"/>
                <a:cs typeface="Calibri" charset="0"/>
              </a:rPr>
              <a:t>desarrollo</a:t>
            </a:r>
            <a:r>
              <a:rPr lang="en-US" altLang="en-US" sz="1600" dirty="0">
                <a:solidFill>
                  <a:schemeClr val="tx1"/>
                </a:solidFill>
                <a:latin typeface="Calibri" charset="0"/>
                <a:ea typeface="Calibri" charset="0"/>
                <a:cs typeface="Calibri" charset="0"/>
              </a:rPr>
              <a:t> del Proyecto del sector </a:t>
            </a:r>
            <a:r>
              <a:rPr lang="en-US" altLang="en-US" sz="1600" dirty="0" err="1">
                <a:solidFill>
                  <a:schemeClr val="tx1"/>
                </a:solidFill>
                <a:latin typeface="Calibri" charset="0"/>
                <a:ea typeface="Calibri" charset="0"/>
                <a:cs typeface="Calibri" charset="0"/>
              </a:rPr>
              <a:t>energético</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durante</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todas</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sus</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etapas</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incluso</a:t>
            </a:r>
            <a:r>
              <a:rPr lang="en-US" altLang="en-US" sz="1600" dirty="0">
                <a:solidFill>
                  <a:schemeClr val="tx1"/>
                </a:solidFill>
                <a:latin typeface="Calibri" charset="0"/>
                <a:ea typeface="Calibri" charset="0"/>
                <a:cs typeface="Calibri" charset="0"/>
              </a:rPr>
              <a:t> en el </a:t>
            </a:r>
            <a:r>
              <a:rPr lang="en-US" altLang="en-US" sz="1600" dirty="0" err="1">
                <a:solidFill>
                  <a:schemeClr val="tx1"/>
                </a:solidFill>
                <a:latin typeface="Calibri" charset="0"/>
                <a:ea typeface="Calibri" charset="0"/>
                <a:cs typeface="Calibri" charset="0"/>
              </a:rPr>
              <a:t>mediano</a:t>
            </a:r>
            <a:r>
              <a:rPr lang="en-US" altLang="en-US" sz="1600" dirty="0">
                <a:solidFill>
                  <a:schemeClr val="tx1"/>
                </a:solidFill>
                <a:latin typeface="Calibri" charset="0"/>
                <a:ea typeface="Calibri" charset="0"/>
                <a:cs typeface="Calibri" charset="0"/>
              </a:rPr>
              <a:t> y largo </a:t>
            </a:r>
            <a:r>
              <a:rPr lang="en-US" altLang="en-US" sz="1600" dirty="0" err="1">
                <a:solidFill>
                  <a:schemeClr val="tx1"/>
                </a:solidFill>
                <a:latin typeface="Calibri" charset="0"/>
                <a:ea typeface="Calibri" charset="0"/>
                <a:cs typeface="Calibri" charset="0"/>
              </a:rPr>
              <a:t>plazo</a:t>
            </a:r>
            <a:r>
              <a:rPr lang="en-US" altLang="en-US" sz="1600" dirty="0">
                <a:solidFill>
                  <a:schemeClr val="tx1"/>
                </a:solidFill>
                <a:latin typeface="Calibri" charset="0"/>
                <a:ea typeface="Calibri" charset="0"/>
                <a:cs typeface="Calibri" charset="0"/>
              </a:rPr>
              <a:t>.  Para </a:t>
            </a:r>
            <a:r>
              <a:rPr lang="en-US" altLang="en-US" sz="1600" dirty="0" err="1">
                <a:solidFill>
                  <a:schemeClr val="tx1"/>
                </a:solidFill>
                <a:latin typeface="Calibri" charset="0"/>
                <a:ea typeface="Calibri" charset="0"/>
                <a:cs typeface="Calibri" charset="0"/>
              </a:rPr>
              <a:t>su</a:t>
            </a:r>
            <a:r>
              <a:rPr lang="en-US" altLang="en-US" sz="1600" dirty="0">
                <a:solidFill>
                  <a:schemeClr val="tx1"/>
                </a:solidFill>
                <a:latin typeface="Calibri" charset="0"/>
                <a:ea typeface="Calibri" charset="0"/>
                <a:cs typeface="Calibri" charset="0"/>
              </a:rPr>
              <a:t> </a:t>
            </a:r>
            <a:r>
              <a:rPr lang="en-US" altLang="en-US" sz="1600" dirty="0" err="1">
                <a:solidFill>
                  <a:schemeClr val="tx1"/>
                </a:solidFill>
                <a:latin typeface="Calibri" charset="0"/>
                <a:ea typeface="Calibri" charset="0"/>
                <a:cs typeface="Calibri" charset="0"/>
              </a:rPr>
              <a:t>delimitaci</a:t>
            </a:r>
            <a:r>
              <a:rPr lang="es-ES" altLang="en-US" sz="1600" dirty="0" err="1">
                <a:solidFill>
                  <a:schemeClr val="tx1"/>
                </a:solidFill>
                <a:latin typeface="Calibri" charset="0"/>
                <a:ea typeface="Calibri" charset="0"/>
                <a:cs typeface="Calibri" charset="0"/>
              </a:rPr>
              <a:t>ón</a:t>
            </a:r>
            <a:r>
              <a:rPr lang="es-ES" altLang="en-US" sz="1600" dirty="0">
                <a:solidFill>
                  <a:schemeClr val="tx1"/>
                </a:solidFill>
                <a:latin typeface="Calibri" charset="0"/>
                <a:ea typeface="Calibri" charset="0"/>
                <a:cs typeface="Calibri" charset="0"/>
              </a:rPr>
              <a:t> es preciso distinguir un Área Núcleo, un Área de Influencia Directa y un Área de Influencia Indirecta.</a:t>
            </a:r>
            <a:endParaRPr lang="en-US" altLang="en-US" sz="1600" dirty="0">
              <a:solidFill>
                <a:schemeClr val="tx1"/>
              </a:solidFill>
              <a:latin typeface="Calibri" charset="0"/>
              <a:ea typeface="Calibri" charset="0"/>
              <a:cs typeface="Calibri" charset="0"/>
            </a:endParaRPr>
          </a:p>
        </p:txBody>
      </p:sp>
      <p:sp>
        <p:nvSpPr>
          <p:cNvPr id="5" name="TextBox 4"/>
          <p:cNvSpPr txBox="1"/>
          <p:nvPr/>
        </p:nvSpPr>
        <p:spPr>
          <a:xfrm>
            <a:off x="2437084" y="3344329"/>
            <a:ext cx="4269832" cy="3046988"/>
          </a:xfrm>
          <a:prstGeom prst="rect">
            <a:avLst/>
          </a:prstGeom>
          <a:noFill/>
        </p:spPr>
        <p:txBody>
          <a:bodyPr wrap="square" rtlCol="0">
            <a:spAutoFit/>
          </a:bodyPr>
          <a:lstStyle/>
          <a:p>
            <a:pPr lvl="0" algn="ctr"/>
            <a:r>
              <a:rPr lang="es-MX" sz="1200" b="1" dirty="0">
                <a:latin typeface="Calibri" charset="0"/>
                <a:ea typeface="Calibri" charset="0"/>
                <a:cs typeface="Calibri" charset="0"/>
              </a:rPr>
              <a:t>ELEMENTOS PARA DELIMITAR EL </a:t>
            </a:r>
            <a:r>
              <a:rPr lang="es-ES" sz="1200" b="1" dirty="0">
                <a:latin typeface="Calibri" charset="0"/>
                <a:ea typeface="Calibri" charset="0"/>
                <a:cs typeface="Calibri" charset="0"/>
              </a:rPr>
              <a:t>ÁREA DE INFLUENCIA DIRECTA E INDIRECTA</a:t>
            </a:r>
          </a:p>
          <a:p>
            <a:pPr lvl="0" algn="ctr"/>
            <a:endParaRPr lang="es-MX" sz="1200" b="1"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Unidades territoriales y/o administrativas;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Núcleos agrarios y propiedad privada;</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Asentamientos humanos y/o localidades;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Afectación a derechos individuales y/o colectivos;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Patrimonio cultural tangible o intangible;</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Patrones de tráfico vial;</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Rutas de migración y/o movilidad;</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Actividad económica y adquisición de bienes y servicios;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Normas Oficiales Mexicanas vinculadas al Proyecto;</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Sistemas ambientales y estudios ambientales;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Ordenamientos territoriales existentes;</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Características del Proyecto, y/o</a:t>
            </a:r>
            <a:endParaRPr lang="en-US" sz="1200" dirty="0">
              <a:latin typeface="Calibri" charset="0"/>
              <a:ea typeface="Calibri" charset="0"/>
              <a:cs typeface="Calibri" charset="0"/>
            </a:endParaRPr>
          </a:p>
          <a:p>
            <a:pPr marL="285750" lvl="0" indent="-285750">
              <a:buFont typeface="Wingdings" charset="2"/>
              <a:buChar char="q"/>
            </a:pPr>
            <a:r>
              <a:rPr lang="es-MX" sz="1200" dirty="0">
                <a:latin typeface="Calibri" charset="0"/>
                <a:ea typeface="Calibri" charset="0"/>
                <a:cs typeface="Calibri" charset="0"/>
              </a:rPr>
              <a:t>Cambios en el escenario ambiental y paisajístico.</a:t>
            </a:r>
            <a:endParaRPr lang="en-US" sz="1200" dirty="0">
              <a:latin typeface="Calibri" charset="0"/>
              <a:ea typeface="Calibri" charset="0"/>
              <a:cs typeface="Calibri" charset="0"/>
            </a:endParaRPr>
          </a:p>
        </p:txBody>
      </p:sp>
      <p:sp>
        <p:nvSpPr>
          <p:cNvPr id="8" name="TextBox 7"/>
          <p:cNvSpPr txBox="1"/>
          <p:nvPr/>
        </p:nvSpPr>
        <p:spPr>
          <a:xfrm rot="16200000">
            <a:off x="-665643" y="1831944"/>
            <a:ext cx="2285711"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
        <p:nvSpPr>
          <p:cNvPr id="12" name="TextBox 11"/>
          <p:cNvSpPr txBox="1"/>
          <p:nvPr/>
        </p:nvSpPr>
        <p:spPr>
          <a:xfrm>
            <a:off x="845612" y="2066859"/>
            <a:ext cx="8136751"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eaLnBrk="0" fontAlgn="base" hangingPunct="0">
              <a:spcBef>
                <a:spcPct val="0"/>
              </a:spcBef>
              <a:spcAft>
                <a:spcPct val="0"/>
              </a:spcAft>
            </a:pPr>
            <a:r>
              <a:rPr lang="es-ES" sz="1600" dirty="0">
                <a:latin typeface="Calibri" charset="0"/>
                <a:ea typeface="Calibri" charset="0"/>
                <a:cs typeface="Calibri" charset="0"/>
              </a:rPr>
              <a:t>Área Núcleo </a:t>
            </a:r>
            <a:r>
              <a:rPr lang="es-MX" sz="1600" dirty="0">
                <a:latin typeface="Calibri" charset="0"/>
                <a:ea typeface="Calibri" charset="0"/>
                <a:cs typeface="Calibri" charset="0"/>
              </a:rPr>
              <a:t>es el espacio físico en el que se pretende construir la infraestructura del Proyecto (incluye una zona de amortiguamiento de 500 mts</a:t>
            </a:r>
            <a:r>
              <a:rPr lang="es-ES" sz="1600" dirty="0">
                <a:latin typeface="Calibri" charset="0"/>
                <a:ea typeface="Calibri" charset="0"/>
                <a:cs typeface="Calibri" charset="0"/>
              </a:rPr>
              <a:t>). Las Áreas de Influencia Directa e Indirecta son áreas contiguas donde se ubican las personas  y los elementos socioeconómicos y </a:t>
            </a:r>
            <a:r>
              <a:rPr lang="es-ES" sz="1600" dirty="0" err="1">
                <a:latin typeface="Calibri" charset="0"/>
                <a:ea typeface="Calibri" charset="0"/>
                <a:cs typeface="Calibri" charset="0"/>
              </a:rPr>
              <a:t>socioculturlaes</a:t>
            </a:r>
            <a:r>
              <a:rPr lang="es-ES" sz="1600" dirty="0">
                <a:latin typeface="Calibri" charset="0"/>
                <a:ea typeface="Calibri" charset="0"/>
                <a:cs typeface="Calibri" charset="0"/>
              </a:rPr>
              <a:t> que pueden tener impactos (directos e indirectos) por el desarrollo del Proyecto.</a:t>
            </a:r>
            <a:endParaRPr lang="en-US" altLang="en-US" sz="16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287508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COMUNIDADES</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845613" y="869811"/>
            <a:ext cx="8136751"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eaLnBrk="0" fontAlgn="base" hangingPunct="0">
              <a:spcBef>
                <a:spcPct val="0"/>
              </a:spcBef>
              <a:spcAft>
                <a:spcPct val="0"/>
              </a:spcAft>
            </a:pPr>
            <a:r>
              <a:rPr lang="es-MX" sz="1600" dirty="0">
                <a:latin typeface="Calibri" charset="0"/>
                <a:ea typeface="Calibri" charset="0"/>
                <a:cs typeface="Calibri" charset="0"/>
              </a:rPr>
              <a:t>La Evaluación deberá contener un apartado donde se identifiquen las comunidades que se ubican en el Área de Influencia del Proyecto. Estas comunidades deber</a:t>
            </a:r>
            <a:r>
              <a:rPr lang="es-ES" sz="1600" dirty="0" err="1">
                <a:latin typeface="Calibri" charset="0"/>
                <a:ea typeface="Calibri" charset="0"/>
                <a:cs typeface="Calibri" charset="0"/>
              </a:rPr>
              <a:t>án</a:t>
            </a:r>
            <a:r>
              <a:rPr lang="es-ES" sz="1600" dirty="0">
                <a:latin typeface="Calibri" charset="0"/>
                <a:ea typeface="Calibri" charset="0"/>
                <a:cs typeface="Calibri" charset="0"/>
              </a:rPr>
              <a:t> caracterizarse a partir del análisis estratégico e integral de elementos sociodemográficos, socioeconómicos y socioculturales.  En este componente de la EVIS deberá considerarse el levantamiento de una Línea de Base que contenga la medida inicial de los indicadores que podrían registrar cambios a causa de las actividades del Proyecto. Para efectos de la identificación y caracterización deberá considerarse que las comunidades son el </a:t>
            </a:r>
            <a:r>
              <a:rPr lang="es-MX" sz="1600" dirty="0">
                <a:latin typeface="Calibri" charset="0"/>
                <a:ea typeface="Calibri" charset="0"/>
                <a:cs typeface="Calibri" charset="0"/>
              </a:rPr>
              <a:t>conjunto de mujeres y hombres, vinculados por características o intereses comunes asentados en un espacio geográfico.</a:t>
            </a:r>
            <a:r>
              <a:rPr lang="en-US" sz="1600" dirty="0">
                <a:latin typeface="Calibri" charset="0"/>
                <a:ea typeface="Calibri" charset="0"/>
                <a:cs typeface="Calibri" charset="0"/>
              </a:rPr>
              <a:t> </a:t>
            </a:r>
            <a:endParaRPr lang="es-ES" sz="1600" dirty="0">
              <a:latin typeface="Calibri" charset="0"/>
              <a:ea typeface="Calibri" charset="0"/>
              <a:cs typeface="Calibri" charset="0"/>
            </a:endParaRPr>
          </a:p>
        </p:txBody>
      </p:sp>
      <p:sp>
        <p:nvSpPr>
          <p:cNvPr id="5" name="TextBox 4"/>
          <p:cNvSpPr txBox="1"/>
          <p:nvPr/>
        </p:nvSpPr>
        <p:spPr>
          <a:xfrm>
            <a:off x="269396" y="3344329"/>
            <a:ext cx="8623084" cy="3046988"/>
          </a:xfrm>
          <a:prstGeom prst="rect">
            <a:avLst/>
          </a:prstGeom>
          <a:noFill/>
        </p:spPr>
        <p:txBody>
          <a:bodyPr wrap="square" rtlCol="0">
            <a:spAutoFit/>
          </a:bodyPr>
          <a:lstStyle/>
          <a:p>
            <a:pPr lvl="0" algn="ctr"/>
            <a:r>
              <a:rPr lang="es-MX" sz="1200" b="1" dirty="0">
                <a:latin typeface="Calibri" charset="0"/>
                <a:ea typeface="Calibri" charset="0"/>
                <a:cs typeface="Calibri" charset="0"/>
              </a:rPr>
              <a:t>ELEMENTOS A CONSIDERAR EN LA CARACTERIZACI</a:t>
            </a:r>
            <a:r>
              <a:rPr lang="es-ES" sz="1200" b="1" dirty="0">
                <a:latin typeface="Calibri" charset="0"/>
                <a:ea typeface="Calibri" charset="0"/>
                <a:cs typeface="Calibri" charset="0"/>
              </a:rPr>
              <a:t>ÓN</a:t>
            </a:r>
          </a:p>
          <a:p>
            <a:pPr lvl="0" algn="just"/>
            <a:endParaRPr lang="es-MX"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Rasgos sociodemográficos de las comunidades que se ubican en el Área de Influencia del Proyecto, conforme al Formato que corresponda, a fin de conocer las características generales de la población, los hogares y las viviendas; así como, la infraestructura, acceso y cobertura  en materia de salud y educación.</a:t>
            </a:r>
            <a:endParaRPr lang="en-US" sz="1200" dirty="0">
              <a:latin typeface="Calibri" charset="0"/>
              <a:ea typeface="Calibri" charset="0"/>
              <a:cs typeface="Calibri" charset="0"/>
            </a:endParaRPr>
          </a:p>
          <a:p>
            <a:pPr marL="171450" lvl="0" indent="-171450" algn="just">
              <a:buFont typeface="Wingdings" charset="2"/>
              <a:buChar char="q"/>
            </a:pPr>
            <a:endParaRPr lang="es-MX"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Rasgos socioeconómicos de las comunidades que se ubican en el Área de Influencia del Proyecto, conforme al Formato que corresponda, a fin conocer las características económicas de la población y las actividades económicas.</a:t>
            </a:r>
            <a:endParaRPr lang="en-US" sz="1200" dirty="0">
              <a:latin typeface="Calibri" charset="0"/>
              <a:ea typeface="Calibri" charset="0"/>
              <a:cs typeface="Calibri" charset="0"/>
            </a:endParaRPr>
          </a:p>
          <a:p>
            <a:pPr marL="171450" indent="-171450" algn="just">
              <a:buFont typeface="Wingdings" charset="2"/>
              <a:buChar char="q"/>
            </a:pP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Rasgos socioculturales y los relacionados con la forma de vida de las mujeres y los hombres integrantes de la comunidad, conforme al formato que corresponda, que incluya aspectos sobre su cultura, costumbres, valores y creencias; además de elementos relacionados con la gobernanza, cohesión y capital social de las comunidades, y las formas  de participación social y política.</a:t>
            </a:r>
            <a:endParaRPr lang="en-US" sz="1200" dirty="0">
              <a:latin typeface="Calibri" charset="0"/>
              <a:ea typeface="Calibri" charset="0"/>
              <a:cs typeface="Calibri" charset="0"/>
            </a:endParaRPr>
          </a:p>
          <a:p>
            <a:pPr marL="171450" lvl="0" indent="-171450" algn="just">
              <a:buFont typeface="Wingdings" charset="2"/>
              <a:buChar char="q"/>
            </a:pPr>
            <a:endParaRPr lang="es-MX"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Del entorno y patrimonio socioambiental de los recursos naturales que aprovecha la comunidad, conforme al formato que corresponda, la descripción de las condiciones del desarrollo humano de la comunidad en función de indicadores de pobreza y marginación.</a:t>
            </a:r>
            <a:endParaRPr lang="en-US" sz="1200" dirty="0">
              <a:latin typeface="Calibri" charset="0"/>
              <a:ea typeface="Calibri" charset="0"/>
              <a:cs typeface="Calibri" charset="0"/>
            </a:endParaRPr>
          </a:p>
        </p:txBody>
      </p:sp>
      <p:sp>
        <p:nvSpPr>
          <p:cNvPr id="8" name="TextBox 7"/>
          <p:cNvSpPr txBox="1"/>
          <p:nvPr/>
        </p:nvSpPr>
        <p:spPr>
          <a:xfrm rot="16200000">
            <a:off x="-561481" y="1725864"/>
            <a:ext cx="207355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319624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IMPACTOS SOCIALES (I)</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845613" y="869811"/>
            <a:ext cx="813675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eaLnBrk="0" fontAlgn="base" hangingPunct="0">
              <a:spcBef>
                <a:spcPct val="0"/>
              </a:spcBef>
              <a:spcAft>
                <a:spcPct val="0"/>
              </a:spcAft>
            </a:pPr>
            <a:r>
              <a:rPr lang="es-MX" sz="1600" dirty="0">
                <a:latin typeface="Calibri" charset="0"/>
                <a:ea typeface="Calibri" charset="0"/>
                <a:cs typeface="Calibri" charset="0"/>
              </a:rPr>
              <a:t>Los impactos sociales son todos los cambios y consecuencias, positivas o negativas, que resultan del desarrollo de un Proyecto que se pueden experimentar de forma perceptual o física, individual y colectiva, que pueden incidir en la forma de vida de las mujeres y hombres integrantes de una comunidad, su cultura, su cohesión, estabilidad, temores y aspiraciones, servicios e instalaciones, sus sistemas de toma de decisiones, su entorno físico, su salud y bienestar, al igual que en sus derechos. Estos impactos deben ser identificados, caracterizados y valorados en el contexto de la evaluaci</a:t>
            </a:r>
            <a:r>
              <a:rPr lang="es-ES" sz="1600" dirty="0" err="1">
                <a:latin typeface="Calibri" charset="0"/>
                <a:ea typeface="Calibri" charset="0"/>
                <a:cs typeface="Calibri" charset="0"/>
              </a:rPr>
              <a:t>ón</a:t>
            </a:r>
            <a:r>
              <a:rPr lang="es-ES" sz="1600" dirty="0">
                <a:latin typeface="Calibri" charset="0"/>
                <a:ea typeface="Calibri" charset="0"/>
                <a:cs typeface="Calibri" charset="0"/>
              </a:rPr>
              <a:t>.</a:t>
            </a:r>
          </a:p>
        </p:txBody>
      </p:sp>
      <p:sp>
        <p:nvSpPr>
          <p:cNvPr id="5" name="TextBox 4"/>
          <p:cNvSpPr txBox="1"/>
          <p:nvPr/>
        </p:nvSpPr>
        <p:spPr>
          <a:xfrm>
            <a:off x="269396" y="2843072"/>
            <a:ext cx="8623084" cy="3600986"/>
          </a:xfrm>
          <a:prstGeom prst="rect">
            <a:avLst/>
          </a:prstGeom>
          <a:noFill/>
        </p:spPr>
        <p:txBody>
          <a:bodyPr wrap="square" rtlCol="0">
            <a:spAutoFit/>
          </a:bodyPr>
          <a:lstStyle/>
          <a:p>
            <a:pPr lvl="0" algn="ctr"/>
            <a:r>
              <a:rPr lang="es-MX" sz="1200" b="1" dirty="0">
                <a:latin typeface="Calibri" charset="0"/>
                <a:ea typeface="Calibri" charset="0"/>
                <a:cs typeface="Calibri" charset="0"/>
              </a:rPr>
              <a:t>ELEMENTOS A CONSIDERAR EN LA </a:t>
            </a:r>
            <a:r>
              <a:rPr lang="es-ES" sz="1200" b="1" dirty="0">
                <a:latin typeface="Calibri" charset="0"/>
                <a:ea typeface="Calibri" charset="0"/>
                <a:cs typeface="Calibri" charset="0"/>
              </a:rPr>
              <a:t>IDENTIFICACIÓN</a:t>
            </a:r>
          </a:p>
          <a:p>
            <a:pPr marL="171450" lvl="0" indent="-171450" algn="just">
              <a:buFont typeface="Wingdings" charset="2"/>
              <a:buChar char="q"/>
            </a:pPr>
            <a:endParaRPr lang="es-MX"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Las características técnicas de las actividades realizadas en cada una de las Etapas del Proyecto;</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La revisión de literatura especializada sobre impactos sociales asociados a proyectos de infraestructura;</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La delimitación del Área de Influencia del Proyecto;</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La caracterización de las comunidades que se ubican en el Área de Influencia del Proyecto;</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Los cambios y consecuencias, positivas y negativas, que podría generar el desarrollo del Proyecto en las comunidades que se ubican en el Área Núcleo y en el Área de Influencia Directa, y que podrían experimentarse de forma perceptual o física;</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La forma en que el Proyecto puede cambiar o tener consecuencias en la forma de vida de las mujeres y hombres integrantes de una comunidad, su cultura, su cohesión, estabilidad, temores y aspiraciones, servicios e instalaciones, sus sistemas de toma de decisiones, su entorno físico, su salud, su bienestar y sus derechos, y</a:t>
            </a:r>
            <a:r>
              <a:rPr lang="en-US" sz="1200" dirty="0">
                <a:latin typeface="Calibri" charset="0"/>
                <a:ea typeface="Calibri" charset="0"/>
                <a:cs typeface="Calibri" charset="0"/>
              </a:rPr>
              <a:t> q</a:t>
            </a:r>
            <a:r>
              <a:rPr lang="es-MX" sz="1200" dirty="0">
                <a:latin typeface="Calibri" charset="0"/>
                <a:ea typeface="Calibri" charset="0"/>
                <a:cs typeface="Calibri" charset="0"/>
              </a:rPr>
              <a:t>ue podrían experimentarse de forma perceptual o física.</a:t>
            </a:r>
          </a:p>
          <a:p>
            <a:pPr marL="171450" lvl="0" indent="-171450" algn="just">
              <a:buFont typeface="Wingdings" charset="2"/>
              <a:buChar char="q"/>
            </a:pPr>
            <a:r>
              <a:rPr lang="es-MX" sz="1200" dirty="0">
                <a:latin typeface="Calibri" charset="0"/>
                <a:ea typeface="Calibri" charset="0"/>
                <a:cs typeface="Calibri" charset="0"/>
              </a:rPr>
              <a:t>Considerar la incidencia en el ejercicio de derechos colectivos reconocidos para las comunidades y pueblos indígenas;</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Implementar un enfoque participativo mediante entrevistas, grupos focales, encuestas, talleres y/o cualquier otro método o técnica de participación social;</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Identificar de manera diferenciada para hombres y mujeres, los cambios y consecuencias que podrían derivarse del Proyecto, sin presuponer roles o estereotipos basados en las diferencias de género, y</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Incluir un apartado específico donde se describa la forma en que los cambios o riesgos ambientales asociados al Proyecto podrían impactar o interactuar con la forma de vida de las mujeres y hombres integrantes de las comunidades ubicadas en el Área de Influencia del Proyecto.</a:t>
            </a:r>
            <a:endParaRPr lang="en-US" sz="1200" dirty="0">
              <a:latin typeface="Calibri" charset="0"/>
              <a:ea typeface="Calibri" charset="0"/>
              <a:cs typeface="Calibri" charset="0"/>
            </a:endParaRPr>
          </a:p>
        </p:txBody>
      </p:sp>
      <p:sp>
        <p:nvSpPr>
          <p:cNvPr id="8" name="TextBox 7"/>
          <p:cNvSpPr txBox="1"/>
          <p:nvPr/>
        </p:nvSpPr>
        <p:spPr>
          <a:xfrm rot="16200000">
            <a:off x="-439330" y="1603713"/>
            <a:ext cx="1827327" cy="33663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1070336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1772816"/>
            <a:ext cx="7992888" cy="2308324"/>
          </a:xfrm>
          <a:prstGeom prst="rect">
            <a:avLst/>
          </a:prstGeom>
          <a:noFill/>
        </p:spPr>
        <p:txBody>
          <a:bodyPr wrap="square" rtlCol="0">
            <a:spAutoFit/>
          </a:bodyPr>
          <a:lstStyle/>
          <a:p>
            <a:pPr algn="ctr"/>
            <a:r>
              <a:rPr lang="es-MX" sz="3200" b="1" cap="all" dirty="0">
                <a:solidFill>
                  <a:schemeClr val="accent5">
                    <a:lumMod val="75000"/>
                  </a:schemeClr>
                </a:solidFill>
                <a:latin typeface="Arial" panose="020B0604020202020204" pitchFamily="34" charset="0"/>
                <a:cs typeface="Arial" panose="020B0604020202020204" pitchFamily="34" charset="0"/>
              </a:rPr>
              <a:t>1</a:t>
            </a: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algn="ctr"/>
            <a:r>
              <a:rPr lang="es-MX" sz="2400" b="1" cap="all" dirty="0">
                <a:solidFill>
                  <a:schemeClr val="accent2"/>
                </a:solidFill>
                <a:latin typeface="Arial" panose="020B0604020202020204" pitchFamily="34" charset="0"/>
                <a:cs typeface="Arial" panose="020B0604020202020204" pitchFamily="34" charset="0"/>
              </a:rPr>
              <a:t>SUSTENTABILIDAD Y DERECHOS HUMANOS </a:t>
            </a:r>
            <a:r>
              <a:rPr lang="es-MX" sz="2400" b="1" cap="all" dirty="0">
                <a:latin typeface="Arial" panose="020B0604020202020204" pitchFamily="34" charset="0"/>
                <a:cs typeface="Arial" panose="020B0604020202020204" pitchFamily="34" charset="0"/>
              </a:rPr>
              <a:t>EN EL SECTOR ENERGÉTICO</a:t>
            </a: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419872" y="216023"/>
            <a:ext cx="2304255" cy="908721"/>
          </a:xfrm>
          <a:prstGeom prst="rect">
            <a:avLst/>
          </a:prstGeom>
          <a:noFill/>
          <a:ln>
            <a:noFill/>
          </a:ln>
        </p:spPr>
      </p:pic>
      <p:cxnSp>
        <p:nvCxnSpPr>
          <p:cNvPr id="9" name="8 Conector recto"/>
          <p:cNvCxnSpPr/>
          <p:nvPr/>
        </p:nvCxnSpPr>
        <p:spPr>
          <a:xfrm>
            <a:off x="971600" y="2564904"/>
            <a:ext cx="720079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43701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IMPACTOS SOCIALES (II)</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260458" y="852383"/>
            <a:ext cx="8623084" cy="5447645"/>
          </a:xfrm>
          <a:prstGeom prst="rect">
            <a:avLst/>
          </a:prstGeom>
          <a:noFill/>
        </p:spPr>
        <p:txBody>
          <a:bodyPr wrap="square" rtlCol="0">
            <a:spAutoFit/>
          </a:bodyPr>
          <a:lstStyle/>
          <a:p>
            <a:pPr lvl="0" algn="ctr"/>
            <a:r>
              <a:rPr lang="es-MX" sz="1200" b="1" dirty="0">
                <a:latin typeface="Calibri" charset="0"/>
                <a:ea typeface="Calibri" charset="0"/>
                <a:cs typeface="Calibri" charset="0"/>
              </a:rPr>
              <a:t>ELEMENTOS A CONSIDERAR EN LA CARACTERIZACI</a:t>
            </a:r>
            <a:r>
              <a:rPr lang="es-ES" sz="1200" b="1" dirty="0">
                <a:latin typeface="Calibri" charset="0"/>
                <a:ea typeface="Calibri" charset="0"/>
                <a:cs typeface="Calibri" charset="0"/>
              </a:rPr>
              <a:t>ÓN</a:t>
            </a:r>
          </a:p>
          <a:p>
            <a:pPr lvl="0" algn="ctr"/>
            <a:endParaRPr lang="es-ES" sz="1200" b="1" dirty="0">
              <a:latin typeface="Calibri" charset="0"/>
              <a:ea typeface="Calibri" charset="0"/>
              <a:cs typeface="Calibri" charset="0"/>
            </a:endParaRPr>
          </a:p>
          <a:p>
            <a:pPr marL="285750" indent="-285750" algn="just">
              <a:buFont typeface="Wingdings" charset="2"/>
              <a:buChar char="q"/>
            </a:pPr>
            <a:r>
              <a:rPr lang="es-MX" sz="1200" dirty="0">
                <a:latin typeface="Calibri" charset="0"/>
                <a:ea typeface="Calibri" charset="0"/>
                <a:cs typeface="Calibri" charset="0"/>
              </a:rPr>
              <a:t>La caracterización de los Impactos Sociales identificados deberá realizarse mediante una descripción general del impacto a partir de su origen y causa</a:t>
            </a:r>
            <a:r>
              <a:rPr lang="es-ES" sz="1200" dirty="0">
                <a:latin typeface="Calibri" charset="0"/>
                <a:ea typeface="Calibri" charset="0"/>
                <a:cs typeface="Calibri" charset="0"/>
              </a:rPr>
              <a:t>.</a:t>
            </a:r>
            <a:r>
              <a:rPr lang="en-US" sz="1200" dirty="0">
                <a:latin typeface="Calibri" charset="0"/>
                <a:ea typeface="Calibri" charset="0"/>
                <a:cs typeface="Calibri" charset="0"/>
              </a:rPr>
              <a:t> </a:t>
            </a:r>
            <a:r>
              <a:rPr lang="es-MX" sz="1200" dirty="0">
                <a:latin typeface="Calibri" charset="0"/>
                <a:ea typeface="Calibri" charset="0"/>
                <a:cs typeface="Calibri" charset="0"/>
              </a:rPr>
              <a:t>La caracterización de los Impactos Sociales deberá realizarse a partir de una perspectiva de igualdad de género que permita caracterizar los Impactos Sociales de manera diferenciada para hombres y mujeres.</a:t>
            </a:r>
            <a:endParaRPr lang="en-US" sz="1200" dirty="0">
              <a:latin typeface="Calibri" charset="0"/>
              <a:ea typeface="Calibri" charset="0"/>
              <a:cs typeface="Calibri" charset="0"/>
            </a:endParaRPr>
          </a:p>
          <a:p>
            <a:pPr lvl="0" algn="ctr"/>
            <a:endParaRPr lang="es-MX" sz="1200" b="1" dirty="0">
              <a:latin typeface="Calibri" charset="0"/>
              <a:ea typeface="Calibri" charset="0"/>
              <a:cs typeface="Calibri" charset="0"/>
            </a:endParaRPr>
          </a:p>
          <a:p>
            <a:pPr lvl="0" algn="ctr"/>
            <a:endParaRPr lang="es-MX" sz="1200" b="1" dirty="0">
              <a:latin typeface="Calibri" charset="0"/>
              <a:ea typeface="Calibri" charset="0"/>
              <a:cs typeface="Calibri" charset="0"/>
            </a:endParaRPr>
          </a:p>
          <a:p>
            <a:pPr lvl="0" algn="ctr"/>
            <a:r>
              <a:rPr lang="es-MX" sz="1200" b="1" dirty="0">
                <a:latin typeface="Calibri" charset="0"/>
                <a:ea typeface="Calibri" charset="0"/>
                <a:cs typeface="Calibri" charset="0"/>
              </a:rPr>
              <a:t>ELEMENTOS A CONSIDERAR EN LA </a:t>
            </a:r>
            <a:r>
              <a:rPr lang="es-ES" sz="1200" b="1" dirty="0">
                <a:latin typeface="Calibri" charset="0"/>
                <a:ea typeface="Calibri" charset="0"/>
                <a:cs typeface="Calibri" charset="0"/>
              </a:rPr>
              <a:t>PREDICCIÓN Y VALORACIÓN</a:t>
            </a:r>
          </a:p>
          <a:p>
            <a:pPr marL="171450" lvl="0" indent="-171450" algn="just">
              <a:buFont typeface="Wingdings" charset="2"/>
              <a:buChar char="q"/>
            </a:pPr>
            <a:endParaRPr lang="es-MX" sz="1200"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Temporalidad: </a:t>
            </a:r>
            <a:r>
              <a:rPr lang="es-MX" sz="1200" dirty="0">
                <a:latin typeface="Calibri" charset="0"/>
                <a:ea typeface="Calibri" charset="0"/>
                <a:cs typeface="Calibri" charset="0"/>
              </a:rPr>
              <a:t>Define la duración y frecuencia del Impacto Social, a lo largo de las Etapas del Proyecto;</a:t>
            </a:r>
            <a:endParaRPr lang="en-US" sz="1200" dirty="0">
              <a:latin typeface="Calibri" charset="0"/>
              <a:ea typeface="Calibri" charset="0"/>
              <a:cs typeface="Calibri" charset="0"/>
            </a:endParaRP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Reversibilidad: </a:t>
            </a:r>
            <a:r>
              <a:rPr lang="es-MX" sz="1200" dirty="0">
                <a:latin typeface="Calibri" charset="0"/>
                <a:ea typeface="Calibri" charset="0"/>
                <a:cs typeface="Calibri" charset="0"/>
              </a:rPr>
              <a:t>Define la permanencia de cualquier Impacto Social, la cual puede clasificarse como reversible o irreversible, según la posibilidad de que las condiciones generadas por el Impacto Social puedan volver al estado anterior;</a:t>
            </a:r>
            <a:endParaRPr lang="en-US" sz="1200" dirty="0">
              <a:latin typeface="Calibri" charset="0"/>
              <a:ea typeface="Calibri" charset="0"/>
              <a:cs typeface="Calibri" charset="0"/>
            </a:endParaRP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Probabilidad: </a:t>
            </a:r>
            <a:r>
              <a:rPr lang="es-MX" sz="1200" dirty="0">
                <a:latin typeface="Calibri" charset="0"/>
                <a:ea typeface="Calibri" charset="0"/>
                <a:cs typeface="Calibri" charset="0"/>
              </a:rPr>
              <a:t>Define la posibilidad de ocurrencia del Impacto Social, el cual puede clasificarse como improbable, poco probable, probable o muy probable. el Promovente deberá describir las razones objetivas para determinar la probabilidad de ocurrencia de cada uno de los Impactos Sociales identificados y caracterizados; </a:t>
            </a:r>
            <a:endParaRPr lang="en-US" sz="1200" dirty="0">
              <a:latin typeface="Calibri" charset="0"/>
              <a:ea typeface="Calibri" charset="0"/>
              <a:cs typeface="Calibri" charset="0"/>
            </a:endParaRP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Espacialidad: </a:t>
            </a:r>
            <a:r>
              <a:rPr lang="es-MX" sz="1200" dirty="0">
                <a:latin typeface="Calibri" charset="0"/>
                <a:ea typeface="Calibri" charset="0"/>
                <a:cs typeface="Calibri" charset="0"/>
              </a:rPr>
              <a:t>Define el alcance espacial de cualquier Impacto Social identificado, el cual puede clasificarse como local, nacional e internacional;</a:t>
            </a:r>
            <a:endParaRPr lang="en-US" sz="1200" dirty="0">
              <a:latin typeface="Calibri" charset="0"/>
              <a:ea typeface="Calibri" charset="0"/>
              <a:cs typeface="Calibri" charset="0"/>
            </a:endParaRP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Cualidad: </a:t>
            </a:r>
            <a:r>
              <a:rPr lang="es-MX" sz="1200" dirty="0">
                <a:latin typeface="Calibri" charset="0"/>
                <a:ea typeface="Calibri" charset="0"/>
                <a:cs typeface="Calibri" charset="0"/>
              </a:rPr>
              <a:t>Define el tipo de Impacto Social a partir de la afectación o beneficio que éste genera, el cual puede clasificarse como negativo o positivo, y</a:t>
            </a:r>
            <a:endParaRPr lang="en-US" sz="1200" dirty="0">
              <a:latin typeface="Calibri" charset="0"/>
              <a:ea typeface="Calibri" charset="0"/>
              <a:cs typeface="Calibri" charset="0"/>
            </a:endParaRP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Significación Social: </a:t>
            </a:r>
            <a:r>
              <a:rPr lang="es-MX" sz="1200" dirty="0">
                <a:latin typeface="Calibri" charset="0"/>
                <a:ea typeface="Calibri" charset="0"/>
                <a:cs typeface="Calibri" charset="0"/>
              </a:rPr>
              <a:t>Define el grado de intensidad e importancia de los Impactos Sociales, a partir de un análisis que considere la temporalidad, la reversibilidad, la probabilidad de ocurrencia, la espacialidad, la cualidad y la caracterización realizada.</a:t>
            </a:r>
          </a:p>
          <a:p>
            <a:pPr marL="171450" lvl="0" indent="-171450" algn="just">
              <a:buFont typeface="Wingdings" charset="2"/>
              <a:buChar char="q"/>
            </a:pPr>
            <a:endParaRPr lang="es-MX" sz="1200" b="1" u="sng" dirty="0">
              <a:latin typeface="Calibri" charset="0"/>
              <a:ea typeface="Calibri" charset="0"/>
              <a:cs typeface="Calibri" charset="0"/>
            </a:endParaRPr>
          </a:p>
          <a:p>
            <a:pPr marL="171450" lvl="0" indent="-171450" algn="just">
              <a:buFont typeface="Wingdings" charset="2"/>
              <a:buChar char="q"/>
            </a:pPr>
            <a:r>
              <a:rPr lang="es-MX" sz="1200" b="1" u="sng" dirty="0">
                <a:latin typeface="Calibri" charset="0"/>
                <a:ea typeface="Calibri" charset="0"/>
                <a:cs typeface="Calibri" charset="0"/>
              </a:rPr>
              <a:t>Alcance específico: </a:t>
            </a:r>
            <a:r>
              <a:rPr lang="es-MX" sz="1200" dirty="0">
                <a:latin typeface="Calibri" charset="0"/>
                <a:ea typeface="Calibri" charset="0"/>
                <a:cs typeface="Calibri" charset="0"/>
              </a:rPr>
              <a:t>alcance espec</a:t>
            </a:r>
            <a:r>
              <a:rPr lang="es-ES" sz="1200" dirty="0" err="1">
                <a:latin typeface="Calibri" charset="0"/>
                <a:ea typeface="Calibri" charset="0"/>
                <a:cs typeface="Calibri" charset="0"/>
              </a:rPr>
              <a:t>ífico</a:t>
            </a:r>
            <a:r>
              <a:rPr lang="es-ES" sz="1200" dirty="0">
                <a:latin typeface="Calibri" charset="0"/>
                <a:ea typeface="Calibri" charset="0"/>
                <a:cs typeface="Calibri" charset="0"/>
              </a:rPr>
              <a:t> </a:t>
            </a:r>
            <a:r>
              <a:rPr lang="es-MX" sz="1200" dirty="0">
                <a:latin typeface="Calibri" charset="0"/>
                <a:ea typeface="Calibri" charset="0"/>
                <a:cs typeface="Calibri" charset="0"/>
              </a:rPr>
              <a:t>en grupos sociales determinados ubicados en el Área de Influencia del Proyecto, con énfasis en personas indígenas, afrodescendientes, niñas y niños, adultos mayores y mujeres</a:t>
            </a:r>
            <a:endParaRPr lang="en-US" sz="1200" dirty="0">
              <a:latin typeface="Calibri" charset="0"/>
              <a:ea typeface="Calibri" charset="0"/>
              <a:cs typeface="Calibri" charset="0"/>
            </a:endParaRPr>
          </a:p>
        </p:txBody>
      </p:sp>
    </p:spTree>
    <p:extLst>
      <p:ext uri="{BB962C8B-B14F-4D97-AF65-F5344CB8AC3E}">
        <p14:creationId xmlns:p14="http://schemas.microsoft.com/office/powerpoint/2010/main" val="1825990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Plan de GESTIÓN SOCIAL (I)</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TextBox 1"/>
          <p:cNvSpPr txBox="1"/>
          <p:nvPr/>
        </p:nvSpPr>
        <p:spPr>
          <a:xfrm>
            <a:off x="845613" y="869811"/>
            <a:ext cx="813675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eaLnBrk="0" fontAlgn="base" hangingPunct="0">
              <a:spcBef>
                <a:spcPct val="0"/>
              </a:spcBef>
              <a:spcAft>
                <a:spcPct val="0"/>
              </a:spcAft>
            </a:pPr>
            <a:r>
              <a:rPr lang="es-MX" sz="1600" dirty="0">
                <a:latin typeface="Calibri" charset="0"/>
                <a:ea typeface="Calibri" charset="0"/>
                <a:cs typeface="Calibri" charset="0"/>
              </a:rPr>
              <a:t>En la Evaluaci</a:t>
            </a:r>
            <a:r>
              <a:rPr lang="es-ES" sz="1600" dirty="0" err="1">
                <a:latin typeface="Calibri" charset="0"/>
                <a:ea typeface="Calibri" charset="0"/>
                <a:cs typeface="Calibri" charset="0"/>
              </a:rPr>
              <a:t>ón</a:t>
            </a:r>
            <a:r>
              <a:rPr lang="es-ES" sz="1600" dirty="0">
                <a:latin typeface="Calibri" charset="0"/>
                <a:ea typeface="Calibri" charset="0"/>
                <a:cs typeface="Calibri" charset="0"/>
              </a:rPr>
              <a:t> de Impacto Social el Plan de Gestión Social </a:t>
            </a:r>
            <a:r>
              <a:rPr lang="es-MX" sz="1600" dirty="0">
                <a:latin typeface="Calibri" charset="0"/>
                <a:ea typeface="Calibri" charset="0"/>
                <a:cs typeface="Calibri" charset="0"/>
              </a:rPr>
              <a:t>es el sistema, estrategia o programa que incluye el conjunto de medidas de ampliación de impactos positivos y de medidas de prevención y mitigación de impactos negativos; las acciones y recursos humanos y financieros que implementará el Promovente en materia de comunicación, participación, atención de quejas, inversión social, y otras acciones que permitan garantizar la sustentabilidad del Proyecto y respetar los derechos humanos.</a:t>
            </a:r>
            <a:r>
              <a:rPr lang="es-ES" sz="1600" dirty="0">
                <a:latin typeface="Calibri" charset="0"/>
                <a:ea typeface="Calibri" charset="0"/>
                <a:cs typeface="Calibri" charset="0"/>
              </a:rPr>
              <a:t> Podría considerarse que el PGS es el resultado de la EVIS y de ahí la importancia de que este integre estratégicamente todos los elementos identificados.</a:t>
            </a:r>
            <a:endParaRPr lang="es-MX" sz="1600" dirty="0">
              <a:latin typeface="Calibri" charset="0"/>
              <a:ea typeface="Calibri" charset="0"/>
              <a:cs typeface="Calibri" charset="0"/>
            </a:endParaRPr>
          </a:p>
        </p:txBody>
      </p:sp>
      <p:sp>
        <p:nvSpPr>
          <p:cNvPr id="5" name="TextBox 4"/>
          <p:cNvSpPr txBox="1"/>
          <p:nvPr/>
        </p:nvSpPr>
        <p:spPr>
          <a:xfrm>
            <a:off x="269396" y="2843072"/>
            <a:ext cx="8623084" cy="3416320"/>
          </a:xfrm>
          <a:prstGeom prst="rect">
            <a:avLst/>
          </a:prstGeom>
          <a:noFill/>
        </p:spPr>
        <p:txBody>
          <a:bodyPr wrap="square" rtlCol="0">
            <a:spAutoFit/>
          </a:bodyPr>
          <a:lstStyle/>
          <a:p>
            <a:pPr lvl="0" algn="ctr"/>
            <a:r>
              <a:rPr lang="es-MX" sz="1200" b="1" dirty="0">
                <a:latin typeface="Calibri" charset="0"/>
                <a:ea typeface="Calibri" charset="0"/>
                <a:cs typeface="Calibri" charset="0"/>
              </a:rPr>
              <a:t>ELEMENTOS </a:t>
            </a:r>
            <a:r>
              <a:rPr lang="es-ES" sz="1200" b="1" dirty="0">
                <a:latin typeface="Calibri" charset="0"/>
                <a:ea typeface="Calibri" charset="0"/>
                <a:cs typeface="Calibri" charset="0"/>
              </a:rPr>
              <a:t>QUE DEBE CONTENER EL PGS</a:t>
            </a:r>
          </a:p>
          <a:p>
            <a:pPr lvl="0" algn="just"/>
            <a:endParaRPr lang="es-ES" sz="1200" b="1"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implementación de medidas para prevenir, mitigar y compensar los Impactos Sociales negativos, al igual que las medidas que se implementarán para ampliar los Impactos Sociales positivos;</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comunicación y vinculación con las comunidades ubicadas en el Área Núcleo y Área de Influencia Directa, incluyendo sistemas o mecanismos de atención de quejas;</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mecanismos de participación activa y equitativa de las mujeres y hombres integrantes de las comunidades ubicadas en el Área Núcleo y Área de Influencia Directa, para la consolidación, implementación, seguimiento y retroalimentación del Plan de Gestión Social;</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comunicación y vinculación con otros Actores de Interés identificados;</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inversión social, que el Promovente propone desarrollar en beneficio de las comunidades ubicadas en el Área Núcleo y en el Área de Influencia Directa del Proyecto; </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abandono, cierre o desmantelamiento, que incluye las medidas de carácter social que el Promovente implementará al término de la operación del Proyecto;</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programa, estrategia y/o plan de reasentamiento, cuando se requiera y de conformidad con la normatividad aplicable, en su caso, y</a:t>
            </a:r>
            <a:endParaRPr lang="en-US" sz="1200" dirty="0">
              <a:latin typeface="Calibri" charset="0"/>
              <a:ea typeface="Calibri" charset="0"/>
              <a:cs typeface="Calibri" charset="0"/>
            </a:endParaRPr>
          </a:p>
          <a:p>
            <a:pPr marL="171450" lvl="0" indent="-171450" algn="just">
              <a:buFont typeface="Wingdings" charset="2"/>
              <a:buChar char="q"/>
            </a:pPr>
            <a:r>
              <a:rPr lang="es-MX" sz="1200" dirty="0">
                <a:latin typeface="Calibri" charset="0"/>
                <a:ea typeface="Calibri" charset="0"/>
                <a:cs typeface="Calibri" charset="0"/>
              </a:rPr>
              <a:t>Propuesta de estrategia y/o plan para la evaluación continua de los Impactos Sociales, toda vez que los riesgos pueden modificarse en virtud de la evolución y contexto de operación del Proyecto.</a:t>
            </a:r>
            <a:endParaRPr lang="en-US" sz="1200" dirty="0">
              <a:latin typeface="Calibri" charset="0"/>
              <a:ea typeface="Calibri" charset="0"/>
              <a:cs typeface="Calibri" charset="0"/>
            </a:endParaRPr>
          </a:p>
        </p:txBody>
      </p:sp>
      <p:sp>
        <p:nvSpPr>
          <p:cNvPr id="8" name="TextBox 7"/>
          <p:cNvSpPr txBox="1"/>
          <p:nvPr/>
        </p:nvSpPr>
        <p:spPr>
          <a:xfrm rot="16200000">
            <a:off x="-439330" y="1603713"/>
            <a:ext cx="1827327" cy="33663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1600" b="1" dirty="0">
                <a:latin typeface="Calibri" charset="0"/>
                <a:ea typeface="Calibri" charset="0"/>
                <a:cs typeface="Calibri" charset="0"/>
              </a:rPr>
              <a:t>DISPOSICIONES</a:t>
            </a:r>
            <a:endParaRPr lang="en-US" sz="1600" b="1" dirty="0">
              <a:latin typeface="Calibri" charset="0"/>
              <a:ea typeface="Calibri" charset="0"/>
              <a:cs typeface="Calibri" charset="0"/>
            </a:endParaRPr>
          </a:p>
        </p:txBody>
      </p:sp>
    </p:spTree>
    <p:extLst>
      <p:ext uri="{BB962C8B-B14F-4D97-AF65-F5344CB8AC3E}">
        <p14:creationId xmlns:p14="http://schemas.microsoft.com/office/powerpoint/2010/main" val="1880513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69396" y="207894"/>
            <a:ext cx="8712968" cy="461665"/>
          </a:xfrm>
          <a:prstGeom prst="rect">
            <a:avLst/>
          </a:prstGeom>
          <a:solidFill>
            <a:schemeClr val="bg2">
              <a:lumMod val="20000"/>
              <a:lumOff val="80000"/>
            </a:schemeClr>
          </a:solidFill>
        </p:spPr>
        <p:txBody>
          <a:bodyPr wrap="square" rtlCol="0">
            <a:spAutoFit/>
          </a:bodyPr>
          <a:lstStyle/>
          <a:p>
            <a:pPr algn="ctr"/>
            <a:r>
              <a:rPr lang="es-ES" sz="2400" b="1" cap="all" dirty="0">
                <a:solidFill>
                  <a:schemeClr val="accent2">
                    <a:lumMod val="75000"/>
                  </a:schemeClr>
                </a:solidFill>
                <a:latin typeface="Calibri" panose="020F0502020204030204" pitchFamily="34" charset="0"/>
              </a:rPr>
              <a:t>metodologías CLAVE: PLAN DE GESTIÓN SOCIAL (II)</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179512" y="832058"/>
            <a:ext cx="8623084" cy="5909310"/>
          </a:xfrm>
          <a:prstGeom prst="rect">
            <a:avLst/>
          </a:prstGeom>
          <a:noFill/>
        </p:spPr>
        <p:txBody>
          <a:bodyPr wrap="square" rtlCol="0">
            <a:spAutoFit/>
          </a:bodyPr>
          <a:lstStyle/>
          <a:p>
            <a:pPr lvl="0" algn="ctr"/>
            <a:r>
              <a:rPr lang="es-ES" sz="1400" b="1" dirty="0">
                <a:latin typeface="Calibri" charset="0"/>
                <a:ea typeface="Calibri" charset="0"/>
                <a:cs typeface="Calibri" charset="0"/>
              </a:rPr>
              <a:t>OTROS ELEMENTOS A CONSIDERAR EN EL PGS</a:t>
            </a:r>
          </a:p>
          <a:p>
            <a:pPr lvl="0" algn="ctr"/>
            <a:endParaRPr lang="es-ES" sz="1400" b="1"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El Plan de Gestión Social deberá elaborarse a partir de una perspectiva de igualdad de género que propicie la identificación de acciones diferenciadas para las mujeres y que fomente la participación activa y equitativa de las mujeres en su implementación, retroalimentación y seguimiento. </a:t>
            </a:r>
            <a:endParaRPr lang="en-US" sz="1400" dirty="0">
              <a:latin typeface="Calibri" charset="0"/>
              <a:ea typeface="Calibri" charset="0"/>
              <a:cs typeface="Calibri" charset="0"/>
            </a:endParaRPr>
          </a:p>
          <a:p>
            <a:pPr marL="171450" indent="-171450" algn="just">
              <a:buFont typeface="Wingdings" charset="2"/>
              <a:buChar char="q"/>
            </a:pPr>
            <a:endParaRPr lang="en-US" sz="1400"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Cuando los Impactos Sociales identificados tengan una característica y alcance particular en grupos en situación de vulnerabilidad, el Plan de Gestión Social deberá contener un apartado específico sobre medidas de prevención y mitigación para personas indígenas, afrodescendientes, niñas y niños, adultos mayores y mujeres.</a:t>
            </a:r>
            <a:endParaRPr lang="en-US" sz="1400" dirty="0">
              <a:latin typeface="Calibri" charset="0"/>
              <a:ea typeface="Calibri" charset="0"/>
              <a:cs typeface="Calibri" charset="0"/>
            </a:endParaRPr>
          </a:p>
          <a:p>
            <a:pPr marL="171450" indent="-171450" algn="just">
              <a:buFont typeface="Wingdings" charset="2"/>
              <a:buChar char="q"/>
            </a:pPr>
            <a:endParaRPr lang="en-US" sz="1400"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En la definición del programa, estrategia y/o plan de inversión social, el Promovente podrá considerar la vinculación con programas, políticas, estrategias y acciones implementadas por autoridades en los tres órdenes de gobierno, a fin de reforzar los resultados de las medidas propuestas por el Promovente. </a:t>
            </a:r>
            <a:endParaRPr lang="en-US" sz="1400" dirty="0">
              <a:latin typeface="Calibri" charset="0"/>
              <a:ea typeface="Calibri" charset="0"/>
              <a:cs typeface="Calibri" charset="0"/>
            </a:endParaRPr>
          </a:p>
          <a:p>
            <a:pPr marL="171450" indent="-171450" algn="just">
              <a:buFont typeface="Wingdings" charset="2"/>
              <a:buChar char="q"/>
            </a:pPr>
            <a:endParaRPr lang="en-US" sz="1400"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El programa, estrategia y/o plan de inversión social propuesto en el Plan de Gestión Social deberá enfocarse en acciones que contribuyan al desarrollo sostenible de las comunidades ubicadas en el Área Núcleo y Área de Influencia Directa del Proyecto, mayormente, cuando sea posible, en proyectos de energía, de fortalecimiento de capacidades y transferencia de tecnología, o de desarrollo comunitario.</a:t>
            </a:r>
            <a:endParaRPr lang="en-US" sz="1400" dirty="0">
              <a:latin typeface="Calibri" charset="0"/>
              <a:ea typeface="Calibri" charset="0"/>
              <a:cs typeface="Calibri" charset="0"/>
            </a:endParaRPr>
          </a:p>
          <a:p>
            <a:pPr marL="171450" indent="-171450" algn="just">
              <a:buFont typeface="Wingdings" charset="2"/>
              <a:buChar char="q"/>
            </a:pPr>
            <a:endParaRPr lang="es-MX" sz="1400"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El Promovente deberá incorporar un apartado donde se describan los recursos humanos y financieros destinados para la implementación del Plan de Gestión Social.</a:t>
            </a:r>
            <a:endParaRPr lang="en-US" sz="1400" dirty="0">
              <a:latin typeface="Calibri" charset="0"/>
              <a:ea typeface="Calibri" charset="0"/>
              <a:cs typeface="Calibri" charset="0"/>
            </a:endParaRPr>
          </a:p>
          <a:p>
            <a:pPr marL="171450" indent="-171450" algn="just">
              <a:buFont typeface="Wingdings" charset="2"/>
              <a:buChar char="q"/>
            </a:pPr>
            <a:endParaRPr lang="en-US" sz="1400" dirty="0">
              <a:latin typeface="Calibri" charset="0"/>
              <a:ea typeface="Calibri" charset="0"/>
              <a:cs typeface="Calibri" charset="0"/>
            </a:endParaRPr>
          </a:p>
          <a:p>
            <a:pPr marL="171450" indent="-171450" algn="just">
              <a:buFont typeface="Wingdings" charset="2"/>
              <a:buChar char="q"/>
            </a:pPr>
            <a:r>
              <a:rPr lang="es-MX" sz="1400" dirty="0">
                <a:latin typeface="Calibri" charset="0"/>
                <a:ea typeface="Calibri" charset="0"/>
                <a:cs typeface="Calibri" charset="0"/>
              </a:rPr>
              <a:t>El Promovente deberá incluir un apartado con indicadores de implementación del Plan de Gestión Social y de monitoreo para su seguimiento, y proponer la periodicidad con la que elaborará informes de cumplimiento, además deberá definir los indicadores de implementación de conformidad con las características y Etapas del Proyecto.</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1276250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1772816"/>
            <a:ext cx="7992888" cy="2308324"/>
          </a:xfrm>
          <a:prstGeom prst="rect">
            <a:avLst/>
          </a:prstGeom>
          <a:noFill/>
        </p:spPr>
        <p:txBody>
          <a:bodyPr wrap="square" rtlCol="0">
            <a:spAutoFit/>
          </a:bodyPr>
          <a:lstStyle/>
          <a:p>
            <a:pPr algn="ctr"/>
            <a:r>
              <a:rPr lang="es-MX" sz="3200" b="1" cap="all" dirty="0">
                <a:solidFill>
                  <a:schemeClr val="accent5">
                    <a:lumMod val="75000"/>
                  </a:schemeClr>
                </a:solidFill>
                <a:latin typeface="Arial" panose="020B0604020202020204" pitchFamily="34" charset="0"/>
                <a:cs typeface="Arial" panose="020B0604020202020204" pitchFamily="34" charset="0"/>
              </a:rPr>
              <a:t>3</a:t>
            </a: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s-MX" sz="1600" b="1" cap="all" dirty="0">
              <a:latin typeface="Arial" panose="020B0604020202020204" pitchFamily="34" charset="0"/>
              <a:cs typeface="Arial" panose="020B0604020202020204" pitchFamily="34" charset="0"/>
            </a:endParaRPr>
          </a:p>
          <a:p>
            <a:pPr algn="ctr"/>
            <a:r>
              <a:rPr lang="es-MX" sz="1600" b="1" cap="all" dirty="0">
                <a:solidFill>
                  <a:schemeClr val="accent2"/>
                </a:solidFill>
                <a:latin typeface="Arial" panose="020B0604020202020204" pitchFamily="34" charset="0"/>
                <a:cs typeface="Arial" panose="020B0604020202020204" pitchFamily="34" charset="0"/>
              </a:rPr>
              <a:t>CONSULTA PREVIA, LIBRE E INFORMADA</a:t>
            </a:r>
            <a:r>
              <a:rPr lang="es-MX" sz="1600" b="1" cap="all" dirty="0">
                <a:latin typeface="Arial" panose="020B0604020202020204" pitchFamily="34" charset="0"/>
                <a:cs typeface="Arial" panose="020B0604020202020204" pitchFamily="34" charset="0"/>
              </a:rPr>
              <a:t>: EVOLUCIÓN NORMATIVA, PERSPECTIVA COMPARADA E IMPLEMENTACIÓN EN EL SECTOR ENERGÉTICO.</a:t>
            </a:r>
          </a:p>
          <a:p>
            <a:pPr marL="342900" indent="-342900" algn="just">
              <a:buFont typeface="Arial" panose="020B0604020202020204" pitchFamily="34" charset="0"/>
              <a:buChar char="•"/>
            </a:pPr>
            <a:endParaRPr lang="es-MX" sz="1600" b="1" cap="all" dirty="0">
              <a:latin typeface="Arial" panose="020B0604020202020204" pitchFamily="34" charset="0"/>
              <a:cs typeface="Arial" panose="020B0604020202020204" pitchFamily="34" charset="0"/>
            </a:endParaRP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419872" y="216023"/>
            <a:ext cx="2304255" cy="908721"/>
          </a:xfrm>
          <a:prstGeom prst="rect">
            <a:avLst/>
          </a:prstGeom>
          <a:noFill/>
          <a:ln>
            <a:noFill/>
          </a:ln>
        </p:spPr>
      </p:pic>
      <p:cxnSp>
        <p:nvCxnSpPr>
          <p:cNvPr id="9" name="8 Conector recto"/>
          <p:cNvCxnSpPr/>
          <p:nvPr/>
        </p:nvCxnSpPr>
        <p:spPr>
          <a:xfrm>
            <a:off x="971600" y="2564904"/>
            <a:ext cx="720079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1620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r>
              <a:rPr lang="es-MX" sz="900" b="1" baseline="30000" dirty="0">
                <a:solidFill>
                  <a:schemeClr val="bg1"/>
                </a:solidFill>
                <a:latin typeface="Arial" panose="020B0604020202020204" pitchFamily="34" charset="0"/>
                <a:ea typeface="Arial Unicode MS" panose="020B0604020202020204" pitchFamily="34" charset="-128"/>
                <a:cs typeface="Arial" panose="020B0604020202020204" pitchFamily="34" charset="0"/>
              </a:rPr>
              <a:t>1</a:t>
            </a:r>
            <a:r>
              <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rPr>
              <a:t> Países que tienen política pública y regulación específica en el tema.</a:t>
            </a: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Evolución Normativa del Derecho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 y="1257970"/>
            <a:ext cx="9000492" cy="519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79512" y="692696"/>
            <a:ext cx="8712968" cy="523220"/>
          </a:xfrm>
          <a:prstGeom prst="rect">
            <a:avLst/>
          </a:prstGeom>
          <a:noFill/>
        </p:spPr>
        <p:txBody>
          <a:bodyPr wrap="square" rtlCol="0">
            <a:spAutoFit/>
          </a:bodyPr>
          <a:lstStyle/>
          <a:p>
            <a:pPr algn="ctr"/>
            <a:r>
              <a:rPr lang="es-MX" sz="1400" b="1" dirty="0">
                <a:latin typeface="Calibri" panose="020F0502020204030204" pitchFamily="34" charset="0"/>
              </a:rPr>
              <a:t>Esquema de la evolución normativa del derecho a la consulta a pueblos indígenas en el Sistema de Naciones Unidas, en el  Sistema Interamericano, en países de América Latina</a:t>
            </a:r>
            <a:r>
              <a:rPr lang="es-MX" sz="1400" b="1" baseline="30000" dirty="0">
                <a:latin typeface="Calibri" panose="020F0502020204030204" pitchFamily="34" charset="0"/>
              </a:rPr>
              <a:t>1</a:t>
            </a:r>
            <a:r>
              <a:rPr lang="es-MX" sz="1400" b="1" dirty="0">
                <a:latin typeface="Calibri" panose="020F0502020204030204" pitchFamily="34" charset="0"/>
              </a:rPr>
              <a:t> y  en México.</a:t>
            </a:r>
          </a:p>
        </p:txBody>
      </p:sp>
      <p:sp>
        <p:nvSpPr>
          <p:cNvPr id="2" name="1 Anillo"/>
          <p:cNvSpPr/>
          <p:nvPr/>
        </p:nvSpPr>
        <p:spPr>
          <a:xfrm>
            <a:off x="8495928" y="4509120"/>
            <a:ext cx="648072" cy="648072"/>
          </a:xfrm>
          <a:prstGeom prst="donut">
            <a:avLst>
              <a:gd name="adj" fmla="val 212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 name="3 CuadroTexto"/>
          <p:cNvSpPr txBox="1"/>
          <p:nvPr/>
        </p:nvSpPr>
        <p:spPr>
          <a:xfrm>
            <a:off x="8604448" y="4941888"/>
            <a:ext cx="539552" cy="230832"/>
          </a:xfrm>
          <a:prstGeom prst="rect">
            <a:avLst/>
          </a:prstGeom>
          <a:noFill/>
        </p:spPr>
        <p:txBody>
          <a:bodyPr wrap="square" rtlCol="0">
            <a:spAutoFit/>
          </a:bodyPr>
          <a:lstStyle/>
          <a:p>
            <a:r>
              <a:rPr lang="es-MX" sz="900" b="1" dirty="0"/>
              <a:t>2016</a:t>
            </a:r>
          </a:p>
        </p:txBody>
      </p:sp>
      <p:sp>
        <p:nvSpPr>
          <p:cNvPr id="8" name="7 CuadroTexto"/>
          <p:cNvSpPr txBox="1"/>
          <p:nvPr/>
        </p:nvSpPr>
        <p:spPr>
          <a:xfrm>
            <a:off x="8316416" y="4109010"/>
            <a:ext cx="827584" cy="400110"/>
          </a:xfrm>
          <a:prstGeom prst="rect">
            <a:avLst/>
          </a:prstGeom>
          <a:solidFill>
            <a:schemeClr val="bg1"/>
          </a:solidFill>
        </p:spPr>
        <p:txBody>
          <a:bodyPr wrap="square" rtlCol="0">
            <a:spAutoFit/>
          </a:bodyPr>
          <a:lstStyle/>
          <a:p>
            <a:pPr algn="ctr"/>
            <a:r>
              <a:rPr lang="es-MX" sz="1000" dirty="0"/>
              <a:t>Ley Consulta Panamá</a:t>
            </a:r>
          </a:p>
        </p:txBody>
      </p:sp>
    </p:spTree>
    <p:extLst>
      <p:ext uri="{BB962C8B-B14F-4D97-AF65-F5344CB8AC3E}">
        <p14:creationId xmlns:p14="http://schemas.microsoft.com/office/powerpoint/2010/main" val="197092969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r>
              <a:rPr lang="es-MX" sz="900" b="1" baseline="30000" dirty="0">
                <a:solidFill>
                  <a:schemeClr val="bg1"/>
                </a:solidFill>
                <a:latin typeface="Arial" panose="020B0604020202020204" pitchFamily="34" charset="0"/>
                <a:ea typeface="Arial Unicode MS" panose="020B0604020202020204" pitchFamily="34" charset="-128"/>
                <a:cs typeface="Arial" panose="020B0604020202020204" pitchFamily="34" charset="0"/>
              </a:rPr>
              <a:t>1</a:t>
            </a:r>
            <a:r>
              <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rPr>
              <a:t> Se puede acceder a los documentos dando mediante el hipervínculo señalado.</a:t>
            </a: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Evolución Normativa del Derecho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5" name="4 CuadroTexto"/>
          <p:cNvSpPr txBox="1"/>
          <p:nvPr/>
        </p:nvSpPr>
        <p:spPr>
          <a:xfrm>
            <a:off x="318614" y="764704"/>
            <a:ext cx="4973466" cy="5293757"/>
          </a:xfrm>
          <a:prstGeom prst="rect">
            <a:avLst/>
          </a:prstGeom>
          <a:noFill/>
        </p:spPr>
        <p:txBody>
          <a:bodyPr wrap="square" rtlCol="0">
            <a:spAutoFit/>
          </a:bodyPr>
          <a:lstStyle/>
          <a:p>
            <a:pPr algn="ctr"/>
            <a:r>
              <a:rPr lang="es-MX" sz="1400" b="1" u="sng" dirty="0">
                <a:solidFill>
                  <a:schemeClr val="accent2">
                    <a:lumMod val="75000"/>
                  </a:schemeClr>
                </a:solidFill>
                <a:latin typeface="Calibri" panose="020F0502020204030204" pitchFamily="34" charset="0"/>
              </a:rPr>
              <a:t>Elementos principales del derecho a la consulta.</a:t>
            </a: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r>
              <a:rPr lang="es-ES" sz="1200" dirty="0">
                <a:latin typeface="Calibri" panose="020F0502020204030204" pitchFamily="34" charset="0"/>
              </a:rPr>
              <a:t>Los Estados tienen el deber de consultar a los pueblos indígenas, mediante </a:t>
            </a:r>
            <a:r>
              <a:rPr lang="es-ES" sz="1200" b="1" dirty="0">
                <a:solidFill>
                  <a:schemeClr val="accent2">
                    <a:lumMod val="75000"/>
                  </a:schemeClr>
                </a:solidFill>
                <a:latin typeface="Calibri" panose="020F0502020204030204" pitchFamily="34" charset="0"/>
              </a:rPr>
              <a:t>procedimientos adecuados</a:t>
            </a:r>
            <a:r>
              <a:rPr lang="es-ES" sz="1200" dirty="0">
                <a:latin typeface="Calibri" panose="020F0502020204030204" pitchFamily="34" charset="0"/>
              </a:rPr>
              <a:t>, a través de sus </a:t>
            </a:r>
            <a:r>
              <a:rPr lang="es-ES" sz="1200" b="1" dirty="0">
                <a:solidFill>
                  <a:schemeClr val="accent2">
                    <a:lumMod val="75000"/>
                  </a:schemeClr>
                </a:solidFill>
                <a:latin typeface="Calibri" panose="020F0502020204030204" pitchFamily="34" charset="0"/>
              </a:rPr>
              <a:t>instituciones representativas</a:t>
            </a:r>
            <a:r>
              <a:rPr lang="es-ES" sz="1200" dirty="0">
                <a:latin typeface="Calibri" panose="020F0502020204030204" pitchFamily="34" charset="0"/>
              </a:rPr>
              <a:t>, con la finalidad de </a:t>
            </a:r>
            <a:r>
              <a:rPr lang="es-ES" sz="1200" b="1" dirty="0">
                <a:solidFill>
                  <a:schemeClr val="accent2">
                    <a:lumMod val="75000"/>
                  </a:schemeClr>
                </a:solidFill>
                <a:latin typeface="Calibri" panose="020F0502020204030204" pitchFamily="34" charset="0"/>
              </a:rPr>
              <a:t>obtener su consentimiento </a:t>
            </a:r>
            <a:r>
              <a:rPr lang="es-ES" sz="1200" dirty="0">
                <a:latin typeface="Calibri" panose="020F0502020204030204" pitchFamily="34" charset="0"/>
              </a:rPr>
              <a:t>libre, previo e informado, siempre que una </a:t>
            </a:r>
            <a:r>
              <a:rPr lang="es-ES" sz="1200" b="1" dirty="0">
                <a:solidFill>
                  <a:schemeClr val="accent2">
                    <a:lumMod val="75000"/>
                  </a:schemeClr>
                </a:solidFill>
                <a:latin typeface="Calibri" panose="020F0502020204030204" pitchFamily="34" charset="0"/>
              </a:rPr>
              <a:t>decisión legislativa o administrativa pueda afectar</a:t>
            </a:r>
            <a:r>
              <a:rPr lang="es-ES" sz="1200" dirty="0">
                <a:latin typeface="Calibri" panose="020F0502020204030204" pitchFamily="34" charset="0"/>
              </a:rPr>
              <a:t> los derechos e intereses de los pueblos. </a:t>
            </a: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r>
              <a:rPr lang="es-ES" sz="1200" dirty="0">
                <a:latin typeface="Calibri" panose="020F0502020204030204" pitchFamily="34" charset="0"/>
              </a:rPr>
              <a:t>Los Estados deben analizar </a:t>
            </a:r>
            <a:r>
              <a:rPr lang="es-ES" sz="1200" b="1" dirty="0">
                <a:solidFill>
                  <a:schemeClr val="accent2">
                    <a:lumMod val="75000"/>
                  </a:schemeClr>
                </a:solidFill>
                <a:latin typeface="Calibri" panose="020F0502020204030204" pitchFamily="34" charset="0"/>
              </a:rPr>
              <a:t>qué medidas afectan los derechos colectivos de los pueblos en forma diferenciada,</a:t>
            </a:r>
            <a:r>
              <a:rPr lang="es-ES" sz="1200" dirty="0">
                <a:latin typeface="Calibri" panose="020F0502020204030204" pitchFamily="34" charset="0"/>
              </a:rPr>
              <a:t> respecto del resto de la población, a fin de determinar la necesidad procesos consulta, </a:t>
            </a:r>
            <a:r>
              <a:rPr lang="es-ES" sz="1200" b="1" dirty="0">
                <a:solidFill>
                  <a:schemeClr val="accent2">
                    <a:lumMod val="75000"/>
                  </a:schemeClr>
                </a:solidFill>
                <a:latin typeface="Calibri" panose="020F0502020204030204" pitchFamily="34" charset="0"/>
              </a:rPr>
              <a:t>de forma previa a que se adopte la medida legislativa o administrativa</a:t>
            </a:r>
            <a:r>
              <a:rPr lang="es-ES" sz="1200" dirty="0">
                <a:latin typeface="Calibri" panose="020F0502020204030204" pitchFamily="34" charset="0"/>
              </a:rPr>
              <a:t>.</a:t>
            </a: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r>
              <a:rPr lang="es-ES" sz="1200" dirty="0">
                <a:latin typeface="Calibri" panose="020F0502020204030204" pitchFamily="34" charset="0"/>
              </a:rPr>
              <a:t>El </a:t>
            </a:r>
            <a:r>
              <a:rPr lang="es-ES" sz="1200" b="1" dirty="0">
                <a:solidFill>
                  <a:schemeClr val="accent2">
                    <a:lumMod val="75000"/>
                  </a:schemeClr>
                </a:solidFill>
                <a:latin typeface="Calibri" panose="020F0502020204030204" pitchFamily="34" charset="0"/>
              </a:rPr>
              <a:t>derecho a la consulta </a:t>
            </a:r>
            <a:r>
              <a:rPr lang="es-ES" sz="1200" dirty="0">
                <a:latin typeface="Calibri" panose="020F0502020204030204" pitchFamily="34" charset="0"/>
              </a:rPr>
              <a:t>cobra su importancia en tanto </a:t>
            </a:r>
            <a:r>
              <a:rPr lang="es-ES" sz="1200" b="1" dirty="0">
                <a:solidFill>
                  <a:schemeClr val="accent2">
                    <a:lumMod val="75000"/>
                  </a:schemeClr>
                </a:solidFill>
                <a:latin typeface="Calibri" panose="020F0502020204030204" pitchFamily="34" charset="0"/>
              </a:rPr>
              <a:t>permite el ejercicio de otros derechos de los pueblos </a:t>
            </a:r>
            <a:r>
              <a:rPr lang="es-ES" sz="1200" dirty="0">
                <a:latin typeface="Calibri" panose="020F0502020204030204" pitchFamily="34" charset="0"/>
              </a:rPr>
              <a:t>indígenas, entre los que destacan: derecho a la </a:t>
            </a:r>
            <a:r>
              <a:rPr lang="es-ES" sz="1200" b="1" dirty="0">
                <a:solidFill>
                  <a:schemeClr val="accent2">
                    <a:lumMod val="75000"/>
                  </a:schemeClr>
                </a:solidFill>
                <a:latin typeface="Calibri" panose="020F0502020204030204" pitchFamily="34" charset="0"/>
              </a:rPr>
              <a:t>libre determinación</a:t>
            </a:r>
            <a:r>
              <a:rPr lang="es-ES" sz="1200" dirty="0">
                <a:latin typeface="Calibri" panose="020F0502020204030204" pitchFamily="34" charset="0"/>
              </a:rPr>
              <a:t>, derecho a la </a:t>
            </a:r>
            <a:r>
              <a:rPr lang="es-ES" sz="1200" b="1" dirty="0">
                <a:solidFill>
                  <a:schemeClr val="accent2">
                    <a:lumMod val="75000"/>
                  </a:schemeClr>
                </a:solidFill>
                <a:latin typeface="Calibri" panose="020F0502020204030204" pitchFamily="34" charset="0"/>
              </a:rPr>
              <a:t>participación</a:t>
            </a:r>
            <a:r>
              <a:rPr lang="es-ES" sz="1200" dirty="0">
                <a:latin typeface="Calibri" panose="020F0502020204030204" pitchFamily="34" charset="0"/>
              </a:rPr>
              <a:t>, derecho a la </a:t>
            </a:r>
            <a:r>
              <a:rPr lang="es-ES" sz="1200" b="1" dirty="0">
                <a:solidFill>
                  <a:schemeClr val="accent2">
                    <a:lumMod val="75000"/>
                  </a:schemeClr>
                </a:solidFill>
                <a:latin typeface="Calibri" panose="020F0502020204030204" pitchFamily="34" charset="0"/>
              </a:rPr>
              <a:t>tierra y al territorio</a:t>
            </a:r>
            <a:r>
              <a:rPr lang="es-ES" sz="1200" dirty="0">
                <a:latin typeface="Calibri" panose="020F0502020204030204" pitchFamily="34" charset="0"/>
              </a:rPr>
              <a:t>, derecho a la </a:t>
            </a:r>
            <a:r>
              <a:rPr lang="es-ES" sz="1200" b="1" dirty="0">
                <a:solidFill>
                  <a:schemeClr val="accent2">
                    <a:lumMod val="75000"/>
                  </a:schemeClr>
                </a:solidFill>
                <a:latin typeface="Calibri" panose="020F0502020204030204" pitchFamily="34" charset="0"/>
              </a:rPr>
              <a:t>identidad cultural </a:t>
            </a:r>
            <a:r>
              <a:rPr lang="es-ES" sz="1200" dirty="0">
                <a:latin typeface="Calibri" panose="020F0502020204030204" pitchFamily="34" charset="0"/>
              </a:rPr>
              <a:t>y derecho a los </a:t>
            </a:r>
            <a:r>
              <a:rPr lang="es-ES" sz="1200" b="1" dirty="0">
                <a:solidFill>
                  <a:schemeClr val="accent2">
                    <a:lumMod val="75000"/>
                  </a:schemeClr>
                </a:solidFill>
                <a:latin typeface="Calibri" panose="020F0502020204030204" pitchFamily="34" charset="0"/>
              </a:rPr>
              <a:t>recursos naturales</a:t>
            </a:r>
            <a:r>
              <a:rPr lang="es-ES" sz="1200" dirty="0">
                <a:latin typeface="Calibri" panose="020F0502020204030204" pitchFamily="34" charset="0"/>
              </a:rPr>
              <a:t>, por mencionar algunos.</a:t>
            </a: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endParaRPr lang="es-ES" sz="1200" dirty="0">
              <a:latin typeface="Calibri" panose="020F0502020204030204" pitchFamily="34" charset="0"/>
            </a:endParaRPr>
          </a:p>
          <a:p>
            <a:pPr marL="285750" indent="-285750" algn="just">
              <a:buFont typeface="Arial" panose="020B0604020202020204" pitchFamily="34" charset="0"/>
              <a:buChar char="•"/>
            </a:pPr>
            <a:r>
              <a:rPr lang="es-ES" sz="1200" dirty="0">
                <a:latin typeface="Calibri" panose="020F0502020204030204" pitchFamily="34" charset="0"/>
              </a:rPr>
              <a:t>El derecho a la consulta adquiere una relevancia central en el caso de los </a:t>
            </a:r>
            <a:r>
              <a:rPr lang="es-ES" sz="1200" b="1" dirty="0">
                <a:solidFill>
                  <a:schemeClr val="accent2">
                    <a:lumMod val="75000"/>
                  </a:schemeClr>
                </a:solidFill>
                <a:latin typeface="Calibri" panose="020F0502020204030204" pitchFamily="34" charset="0"/>
              </a:rPr>
              <a:t>territorios, por ser el espacio donde realizan su reproducción social y cultural, elemento fundamental para su existencia</a:t>
            </a:r>
            <a:r>
              <a:rPr lang="es-ES" sz="1200" dirty="0">
                <a:latin typeface="Calibri" panose="020F0502020204030204" pitchFamily="34" charset="0"/>
              </a:rPr>
              <a:t>. </a:t>
            </a:r>
            <a:r>
              <a:rPr lang="es-MX" sz="1200" dirty="0">
                <a:latin typeface="Calibri" panose="020F0502020204030204" pitchFamily="34" charset="0"/>
              </a:rPr>
              <a:t>La explotación de los recursos naturales en territorios indígenas </a:t>
            </a:r>
            <a:r>
              <a:rPr lang="es-MX" sz="1200" b="1" dirty="0">
                <a:solidFill>
                  <a:schemeClr val="accent2">
                    <a:lumMod val="75000"/>
                  </a:schemeClr>
                </a:solidFill>
                <a:latin typeface="Calibri" panose="020F0502020204030204" pitchFamily="34" charset="0"/>
              </a:rPr>
              <a:t>sin la consulta y consentimiento </a:t>
            </a:r>
            <a:r>
              <a:rPr lang="es-MX" sz="1200" dirty="0">
                <a:latin typeface="Calibri" panose="020F0502020204030204" pitchFamily="34" charset="0"/>
              </a:rPr>
              <a:t>de los pueblos indígenas afectados </a:t>
            </a:r>
            <a:r>
              <a:rPr lang="es-MX" sz="1200" b="1" dirty="0">
                <a:solidFill>
                  <a:schemeClr val="accent2">
                    <a:lumMod val="75000"/>
                  </a:schemeClr>
                </a:solidFill>
                <a:latin typeface="Calibri" panose="020F0502020204030204" pitchFamily="34" charset="0"/>
              </a:rPr>
              <a:t>viola su derecho a la propiedad</a:t>
            </a:r>
            <a:r>
              <a:rPr lang="es-MX" sz="1200" dirty="0">
                <a:latin typeface="Calibri" panose="020F0502020204030204" pitchFamily="34" charset="0"/>
              </a:rPr>
              <a:t>.</a:t>
            </a:r>
            <a:endParaRPr lang="es-ES" sz="1200" dirty="0">
              <a:latin typeface="Calibri" panose="020F0502020204030204" pitchFamily="34" charset="0"/>
            </a:endParaRPr>
          </a:p>
        </p:txBody>
      </p:sp>
      <p:sp>
        <p:nvSpPr>
          <p:cNvPr id="2" name="1 CuadroTexto"/>
          <p:cNvSpPr txBox="1"/>
          <p:nvPr/>
        </p:nvSpPr>
        <p:spPr>
          <a:xfrm>
            <a:off x="5652120" y="980728"/>
            <a:ext cx="3240360" cy="5170646"/>
          </a:xfrm>
          <a:prstGeom prst="rect">
            <a:avLst/>
          </a:prstGeom>
          <a:noFill/>
        </p:spPr>
        <p:txBody>
          <a:bodyPr wrap="square" rtlCol="0">
            <a:spAutoFit/>
          </a:bodyPr>
          <a:lstStyle/>
          <a:p>
            <a:pPr algn="ctr"/>
            <a:r>
              <a:rPr lang="es-ES" sz="1100" b="1" dirty="0">
                <a:latin typeface="Calibri" panose="020F0502020204030204" pitchFamily="34" charset="0"/>
              </a:rPr>
              <a:t>RELACIÓN DE DOCUMENTOS CLAVE</a:t>
            </a:r>
            <a:r>
              <a:rPr lang="es-ES" sz="1100" b="1" baseline="30000" dirty="0">
                <a:latin typeface="Calibri" panose="020F0502020204030204" pitchFamily="34" charset="0"/>
              </a:rPr>
              <a:t>1</a:t>
            </a:r>
          </a:p>
          <a:p>
            <a:pPr algn="just"/>
            <a:endParaRPr lang="es-ES" sz="1100" dirty="0">
              <a:latin typeface="Calibri" panose="020F0502020204030204" pitchFamily="34" charset="0"/>
            </a:endParaRPr>
          </a:p>
          <a:p>
            <a:pPr algn="just"/>
            <a:r>
              <a:rPr lang="es-ES" sz="1100" dirty="0">
                <a:latin typeface="Calibri" panose="020F0502020204030204" pitchFamily="34" charset="0"/>
              </a:rPr>
              <a:t>Sobre el deber de los Estados de consulta </a:t>
            </a:r>
            <a:r>
              <a:rPr lang="es-ES" sz="1100" i="1" dirty="0">
                <a:latin typeface="Calibri" panose="020F0502020204030204" pitchFamily="34" charset="0"/>
              </a:rPr>
              <a:t>Ver</a:t>
            </a:r>
            <a:r>
              <a:rPr lang="es-ES" sz="1100" dirty="0">
                <a:latin typeface="Calibri" panose="020F0502020204030204" pitchFamily="34" charset="0"/>
              </a:rPr>
              <a:t>:</a:t>
            </a:r>
          </a:p>
          <a:p>
            <a:pPr algn="just"/>
            <a:endParaRPr lang="es-ES" sz="1100" dirty="0">
              <a:latin typeface="Calibri" panose="020F0502020204030204" pitchFamily="34" charset="0"/>
            </a:endParaRPr>
          </a:p>
          <a:p>
            <a:pPr marL="171450" indent="-171450" algn="just">
              <a:buFont typeface="Arial" panose="020B0604020202020204" pitchFamily="34" charset="0"/>
              <a:buChar char="•"/>
            </a:pPr>
            <a:r>
              <a:rPr lang="es-ES" sz="1100" i="1" dirty="0">
                <a:latin typeface="Calibri" panose="020F0502020204030204" pitchFamily="34" charset="0"/>
                <a:hlinkClick r:id="rId2"/>
              </a:rPr>
              <a:t>Convenio 169 de la Organización Internacional del Trabajo</a:t>
            </a:r>
            <a:endParaRPr lang="es-ES" sz="1100" i="1" dirty="0">
              <a:latin typeface="Calibri" panose="020F0502020204030204" pitchFamily="34" charset="0"/>
            </a:endParaRPr>
          </a:p>
          <a:p>
            <a:pPr marL="171450" indent="-171450" algn="just">
              <a:buFont typeface="Arial" panose="020B0604020202020204" pitchFamily="34" charset="0"/>
              <a:buChar char="•"/>
            </a:pPr>
            <a:endParaRPr lang="es-ES" sz="1100" i="1" dirty="0">
              <a:latin typeface="Calibri" panose="020F0502020204030204" pitchFamily="34" charset="0"/>
            </a:endParaRPr>
          </a:p>
          <a:p>
            <a:pPr algn="just"/>
            <a:r>
              <a:rPr lang="es-ES" sz="1100" i="1" dirty="0">
                <a:latin typeface="Calibri" panose="020F0502020204030204" pitchFamily="34" charset="0"/>
              </a:rPr>
              <a:t>Sobre los derechos especiales de los pueblos indígenas Ver :</a:t>
            </a:r>
          </a:p>
          <a:p>
            <a:pPr algn="just"/>
            <a:endParaRPr lang="es-ES" sz="1100" i="1" dirty="0">
              <a:latin typeface="Calibri" panose="020F0502020204030204" pitchFamily="34" charset="0"/>
            </a:endParaRPr>
          </a:p>
          <a:p>
            <a:pPr marL="171450" indent="-171450" algn="just">
              <a:buFont typeface="Arial" panose="020B0604020202020204" pitchFamily="34" charset="0"/>
              <a:buChar char="•"/>
            </a:pPr>
            <a:r>
              <a:rPr lang="es-ES" sz="1100" i="1" dirty="0">
                <a:latin typeface="Calibri" panose="020F0502020204030204" pitchFamily="34" charset="0"/>
                <a:hlinkClick r:id="rId3"/>
              </a:rPr>
              <a:t>Declaración de las Naciones Unidas sobre los Derechos de los Pueblos Indígenas</a:t>
            </a:r>
            <a:endParaRPr lang="es-ES" sz="1100" i="1" dirty="0">
              <a:latin typeface="Calibri" panose="020F0502020204030204" pitchFamily="34" charset="0"/>
            </a:endParaRPr>
          </a:p>
          <a:p>
            <a:pPr algn="just"/>
            <a:endParaRPr lang="es-ES" sz="1100" i="1" dirty="0">
              <a:latin typeface="Calibri" panose="020F0502020204030204" pitchFamily="34" charset="0"/>
            </a:endParaRPr>
          </a:p>
          <a:p>
            <a:pPr algn="just"/>
            <a:r>
              <a:rPr lang="es-ES" sz="1100" i="1" dirty="0">
                <a:latin typeface="Calibri" panose="020F0502020204030204" pitchFamily="34" charset="0"/>
              </a:rPr>
              <a:t>Sobre características del procedimiento de consulta Ver :</a:t>
            </a:r>
          </a:p>
          <a:p>
            <a:pPr algn="just"/>
            <a:endParaRPr lang="es-ES" sz="1100" i="1" dirty="0">
              <a:latin typeface="Calibri" panose="020F0502020204030204" pitchFamily="34" charset="0"/>
            </a:endParaRPr>
          </a:p>
          <a:p>
            <a:pPr marL="171450" indent="-171450" algn="just">
              <a:buFont typeface="Arial" panose="020B0604020202020204" pitchFamily="34" charset="0"/>
              <a:buChar char="•"/>
            </a:pPr>
            <a:r>
              <a:rPr lang="es-ES" sz="1100" i="1" dirty="0">
                <a:latin typeface="Calibri" panose="020F0502020204030204" pitchFamily="34" charset="0"/>
                <a:hlinkClick r:id="rId4"/>
              </a:rPr>
              <a:t>Informe del Relator Especial sobre la situación de los derechos humanos y libertades de los indígenas, James Anaya. A/HRC/12/34</a:t>
            </a:r>
            <a:endParaRPr lang="es-ES" sz="1100" i="1" dirty="0">
              <a:latin typeface="Calibri" panose="020F0502020204030204" pitchFamily="34" charset="0"/>
            </a:endParaRPr>
          </a:p>
          <a:p>
            <a:pPr algn="just"/>
            <a:endParaRPr lang="es-ES" sz="1100" i="1" dirty="0">
              <a:latin typeface="Calibri" panose="020F0502020204030204" pitchFamily="34" charset="0"/>
            </a:endParaRPr>
          </a:p>
          <a:p>
            <a:pPr algn="just"/>
            <a:r>
              <a:rPr lang="es-ES" sz="1100" i="1" dirty="0">
                <a:latin typeface="Calibri" panose="020F0502020204030204" pitchFamily="34" charset="0"/>
              </a:rPr>
              <a:t>Sobre la jurisprudencia de la CIDH en materia de consulta y el análisis particular de la vinculación entre consulta y derechos territoriales de los pueblos Ver :</a:t>
            </a:r>
          </a:p>
          <a:p>
            <a:pPr algn="just"/>
            <a:endParaRPr lang="es-ES" sz="1100" i="1" dirty="0">
              <a:latin typeface="Calibri" panose="020F0502020204030204" pitchFamily="34" charset="0"/>
            </a:endParaRPr>
          </a:p>
          <a:p>
            <a:pPr marL="171450" indent="-171450" algn="just">
              <a:buFont typeface="Arial" panose="020B0604020202020204" pitchFamily="34" charset="0"/>
              <a:buChar char="•"/>
            </a:pPr>
            <a:r>
              <a:rPr lang="es-ES" sz="1100" i="1" dirty="0">
                <a:latin typeface="Calibri" panose="020F0502020204030204" pitchFamily="34" charset="0"/>
                <a:hlinkClick r:id="rId5"/>
              </a:rPr>
              <a:t>Derechos de los pueblos indígenas y tribales sobre sus tierras ancestrales y recursos naturales. Normas y jurisprudencia del Sistema Interamericano de Derechos humanos. OEA/</a:t>
            </a:r>
            <a:r>
              <a:rPr lang="es-ES" sz="1100" i="1" dirty="0" err="1">
                <a:latin typeface="Calibri" panose="020F0502020204030204" pitchFamily="34" charset="0"/>
                <a:hlinkClick r:id="rId5"/>
              </a:rPr>
              <a:t>Ser.L</a:t>
            </a:r>
            <a:r>
              <a:rPr lang="es-ES" sz="1100" i="1" dirty="0">
                <a:latin typeface="Calibri" panose="020F0502020204030204" pitchFamily="34" charset="0"/>
                <a:hlinkClick r:id="rId5"/>
              </a:rPr>
              <a:t>/V/II.</a:t>
            </a:r>
            <a:endParaRPr lang="es-ES" sz="1100" i="1" dirty="0">
              <a:latin typeface="Calibri" panose="020F0502020204030204" pitchFamily="34" charset="0"/>
            </a:endParaRPr>
          </a:p>
        </p:txBody>
      </p:sp>
      <p:cxnSp>
        <p:nvCxnSpPr>
          <p:cNvPr id="10" name="9 Conector recto"/>
          <p:cNvCxnSpPr/>
          <p:nvPr/>
        </p:nvCxnSpPr>
        <p:spPr>
          <a:xfrm>
            <a:off x="5508104" y="836712"/>
            <a:ext cx="24193" cy="5473553"/>
          </a:xfrm>
          <a:prstGeom prst="line">
            <a:avLst/>
          </a:prstGeom>
          <a:ln w="38100">
            <a:solidFill>
              <a:schemeClr val="accent4">
                <a:lumMod val="60000"/>
                <a:lumOff val="40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584385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5"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58" r="8183"/>
          <a:stretch/>
        </p:blipFill>
        <p:spPr bwMode="auto">
          <a:xfrm>
            <a:off x="56618" y="1840473"/>
            <a:ext cx="5345315" cy="41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3"/>
          <p:cNvSpPr txBox="1"/>
          <p:nvPr/>
        </p:nvSpPr>
        <p:spPr>
          <a:xfrm>
            <a:off x="5500890" y="1325666"/>
            <a:ext cx="3495102" cy="2462213"/>
          </a:xfrm>
          <a:prstGeom prst="rect">
            <a:avLst/>
          </a:prstGeom>
          <a:noFill/>
        </p:spPr>
        <p:txBody>
          <a:bodyPr wrap="square" rtlCol="0">
            <a:spAutoFit/>
          </a:bodyPr>
          <a:lstStyle/>
          <a:p>
            <a:pPr algn="just"/>
            <a:r>
              <a:rPr lang="es-MX" sz="1400" b="1" dirty="0">
                <a:solidFill>
                  <a:schemeClr val="accent5">
                    <a:lumMod val="50000"/>
                  </a:schemeClr>
                </a:solidFill>
              </a:rPr>
              <a:t>Sujeto colectivo del derecho</a:t>
            </a:r>
            <a:endParaRPr lang="es-MX" sz="1400" b="1" dirty="0"/>
          </a:p>
          <a:p>
            <a:pPr algn="just"/>
            <a:r>
              <a:rPr lang="es-MX" sz="1400" dirty="0"/>
              <a:t>Comunidades y pueblos indígenas cuyos derechos colectivos puedan ser susceptibles de afectación por el desarrollo de proyectos del sector energético.</a:t>
            </a:r>
          </a:p>
          <a:p>
            <a:pPr algn="just"/>
            <a:endParaRPr lang="es-MX" sz="1400" dirty="0"/>
          </a:p>
          <a:p>
            <a:pPr algn="just"/>
            <a:r>
              <a:rPr lang="es-MX" sz="1400" b="1" dirty="0">
                <a:solidFill>
                  <a:schemeClr val="accent5">
                    <a:lumMod val="50000"/>
                  </a:schemeClr>
                </a:solidFill>
              </a:rPr>
              <a:t>Autoridad responsable</a:t>
            </a:r>
            <a:endParaRPr lang="es-MX" sz="1400" dirty="0"/>
          </a:p>
          <a:p>
            <a:pPr algn="just"/>
            <a:r>
              <a:rPr lang="es-MX" sz="1400" dirty="0"/>
              <a:t>Secretaría de Energía en coordinación con autoridades involucradas en la adopción de medidas administrativas susceptibles de afectar los derechos de las comunidades.</a:t>
            </a:r>
          </a:p>
        </p:txBody>
      </p:sp>
      <p:sp>
        <p:nvSpPr>
          <p:cNvPr id="18" name="TextBox 14"/>
          <p:cNvSpPr txBox="1"/>
          <p:nvPr/>
        </p:nvSpPr>
        <p:spPr>
          <a:xfrm>
            <a:off x="5508104" y="4207147"/>
            <a:ext cx="3495102" cy="2462213"/>
          </a:xfrm>
          <a:prstGeom prst="rect">
            <a:avLst/>
          </a:prstGeom>
          <a:noFill/>
        </p:spPr>
        <p:txBody>
          <a:bodyPr wrap="square" rtlCol="0">
            <a:spAutoFit/>
          </a:bodyPr>
          <a:lstStyle/>
          <a:p>
            <a:pPr algn="just"/>
            <a:r>
              <a:rPr lang="es-MX" sz="1400" b="1" dirty="0">
                <a:solidFill>
                  <a:schemeClr val="accent5">
                    <a:lumMod val="50000"/>
                  </a:schemeClr>
                </a:solidFill>
              </a:rPr>
              <a:t>Objetivo de la consulta</a:t>
            </a:r>
            <a:endParaRPr lang="es-MX" sz="1400" b="1" dirty="0"/>
          </a:p>
          <a:p>
            <a:pPr algn="just"/>
            <a:r>
              <a:rPr lang="es-MX" sz="1400" dirty="0"/>
              <a:t>Construir acuerdos y obtener el consentimiento de las comunidades indígenas.</a:t>
            </a:r>
          </a:p>
          <a:p>
            <a:pPr algn="just"/>
            <a:endParaRPr lang="es-MX" sz="1400" dirty="0"/>
          </a:p>
          <a:p>
            <a:pPr algn="just"/>
            <a:endParaRPr lang="es-MX" sz="1400" dirty="0"/>
          </a:p>
          <a:p>
            <a:pPr algn="just"/>
            <a:r>
              <a:rPr lang="es-MX" sz="1400" b="1" dirty="0">
                <a:solidFill>
                  <a:schemeClr val="accent5">
                    <a:lumMod val="50000"/>
                  </a:schemeClr>
                </a:solidFill>
              </a:rPr>
              <a:t>Principios Rectores y Procedimiento</a:t>
            </a:r>
            <a:endParaRPr lang="es-MX" sz="1400" dirty="0"/>
          </a:p>
          <a:p>
            <a:pPr algn="just"/>
            <a:r>
              <a:rPr lang="es-MX" sz="1400" dirty="0"/>
              <a:t>Previa, Libre, Informada, con Procedimientos Adecuados, a través de Autoridades Representativas, de Buena Fe, Bajo principios de acomodo y razonabilidad. </a:t>
            </a:r>
          </a:p>
        </p:txBody>
      </p:sp>
    </p:spTree>
    <p:extLst>
      <p:ext uri="{BB962C8B-B14F-4D97-AF65-F5344CB8AC3E}">
        <p14:creationId xmlns:p14="http://schemas.microsoft.com/office/powerpoint/2010/main" val="1339098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Evolución Normativa del Derecho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3097467017"/>
              </p:ext>
            </p:extLst>
          </p:nvPr>
        </p:nvGraphicFramePr>
        <p:xfrm>
          <a:off x="181476" y="1178871"/>
          <a:ext cx="6262732" cy="1280160"/>
        </p:xfrm>
        <a:graphic>
          <a:graphicData uri="http://schemas.openxmlformats.org/drawingml/2006/table">
            <a:tbl>
              <a:tblPr firstRow="1" bandRow="1">
                <a:tableStyleId>{5C22544A-7EE6-4342-B048-85BDC9FD1C3A}</a:tableStyleId>
              </a:tblPr>
              <a:tblGrid>
                <a:gridCol w="179823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70840">
                <a:tc>
                  <a:txBody>
                    <a:bodyPr/>
                    <a:lstStyle/>
                    <a:p>
                      <a:pPr algn="ctr"/>
                      <a:r>
                        <a:rPr lang="es-MX" sz="1200" dirty="0">
                          <a:solidFill>
                            <a:schemeClr val="tx1"/>
                          </a:solidFill>
                          <a:latin typeface="Calibri" panose="020F0502020204030204" pitchFamily="34" charset="0"/>
                        </a:rPr>
                        <a:t>Caso</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Año de la Sentencia</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Relevancia</a:t>
                      </a:r>
                    </a:p>
                  </a:txBody>
                  <a:tcPr anchor="ctr">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pPr algn="ctr"/>
                      <a:r>
                        <a:rPr lang="es-MX" sz="1200" dirty="0">
                          <a:solidFill>
                            <a:schemeClr val="tx1"/>
                          </a:solidFill>
                          <a:latin typeface="Calibri" panose="020F0502020204030204" pitchFamily="34" charset="0"/>
                        </a:rPr>
                        <a:t>Caso de la Comunidad Mayagna (Sumo) Awas Tingni</a:t>
                      </a:r>
                      <a:r>
                        <a:rPr lang="es-MX" sz="1200" baseline="0" dirty="0">
                          <a:solidFill>
                            <a:schemeClr val="tx1"/>
                          </a:solidFill>
                          <a:latin typeface="Calibri" panose="020F0502020204030204" pitchFamily="34" charset="0"/>
                        </a:rPr>
                        <a:t> Vs. Nicaragua</a:t>
                      </a:r>
                      <a:endParaRPr lang="es-MX" sz="1200" dirty="0">
                        <a:solidFill>
                          <a:schemeClr val="tx1"/>
                        </a:solidFill>
                        <a:latin typeface="Calibri" panose="020F0502020204030204" pitchFamily="34" charset="0"/>
                      </a:endParaRP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2001</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Primer fallo de CIDH a favor del derecho colectivo al territorio y a los recursos naturales, conforme a usos y costumbres y con independencia de</a:t>
                      </a:r>
                      <a:r>
                        <a:rPr lang="es-MX" sz="1200" baseline="0" dirty="0">
                          <a:solidFill>
                            <a:schemeClr val="tx1"/>
                          </a:solidFill>
                          <a:latin typeface="Calibri" panose="020F0502020204030204" pitchFamily="34" charset="0"/>
                        </a:rPr>
                        <a:t> que tengan título formal de propiedad.</a:t>
                      </a:r>
                      <a:endParaRPr lang="es-MX" sz="1200" dirty="0">
                        <a:solidFill>
                          <a:schemeClr val="tx1"/>
                        </a:solidFill>
                        <a:latin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9" name="8 Esquina doblada">
            <a:hlinkClick r:id="rId2"/>
          </p:cNvPr>
          <p:cNvSpPr/>
          <p:nvPr/>
        </p:nvSpPr>
        <p:spPr>
          <a:xfrm>
            <a:off x="6543553" y="1319959"/>
            <a:ext cx="764751" cy="864096"/>
          </a:xfrm>
          <a:prstGeom prst="foldedCorner">
            <a:avLst>
              <a:gd name="adj" fmla="val 32694"/>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050" b="1" dirty="0">
                <a:latin typeface="Calibri" panose="020F0502020204030204" pitchFamily="34" charset="0"/>
              </a:rPr>
              <a:t>Ver Sentencia CIDH </a:t>
            </a:r>
            <a:r>
              <a:rPr lang="es-MX" sz="1050" b="1" dirty="0">
                <a:latin typeface="Calibri" panose="020F0502020204030204" pitchFamily="34" charset="0"/>
                <a:sym typeface="Wingdings"/>
              </a:rPr>
              <a:t></a:t>
            </a:r>
            <a:endParaRPr lang="es-MX" sz="1050" b="1" dirty="0">
              <a:latin typeface="Calibri" panose="020F0502020204030204" pitchFamily="34"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8" t="17363" r="72735" b="36526"/>
          <a:stretch/>
        </p:blipFill>
        <p:spPr bwMode="auto">
          <a:xfrm>
            <a:off x="7380312" y="1034855"/>
            <a:ext cx="1694975" cy="117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7380312" y="2186983"/>
            <a:ext cx="1694975" cy="338554"/>
          </a:xfrm>
          <a:prstGeom prst="rect">
            <a:avLst/>
          </a:prstGeom>
          <a:noFill/>
        </p:spPr>
        <p:txBody>
          <a:bodyPr wrap="square" rtlCol="0">
            <a:spAutoFit/>
          </a:bodyPr>
          <a:lstStyle/>
          <a:p>
            <a:pPr algn="ctr"/>
            <a:r>
              <a:rPr lang="es-MX" sz="800" i="1" dirty="0">
                <a:latin typeface="Calibri" panose="020F0502020204030204" pitchFamily="34" charset="0"/>
              </a:rPr>
              <a:t>Celebración del XIV Aniversario de la Sentencia de la CIDH en Awas Tingni</a:t>
            </a:r>
          </a:p>
        </p:txBody>
      </p:sp>
      <p:graphicFrame>
        <p:nvGraphicFramePr>
          <p:cNvPr id="21" name="20 Tabla"/>
          <p:cNvGraphicFramePr>
            <a:graphicFrameLocks noGrp="1"/>
          </p:cNvGraphicFramePr>
          <p:nvPr>
            <p:extLst>
              <p:ext uri="{D42A27DB-BD31-4B8C-83A1-F6EECF244321}">
                <p14:modId xmlns:p14="http://schemas.microsoft.com/office/powerpoint/2010/main" val="4144935771"/>
              </p:ext>
            </p:extLst>
          </p:nvPr>
        </p:nvGraphicFramePr>
        <p:xfrm>
          <a:off x="2778691" y="3987904"/>
          <a:ext cx="6262732" cy="1097280"/>
        </p:xfrm>
        <a:graphic>
          <a:graphicData uri="http://schemas.openxmlformats.org/drawingml/2006/table">
            <a:tbl>
              <a:tblPr firstRow="1" bandRow="1">
                <a:tableStyleId>{5C22544A-7EE6-4342-B048-85BDC9FD1C3A}</a:tableStyleId>
              </a:tblPr>
              <a:tblGrid>
                <a:gridCol w="179823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70840">
                <a:tc>
                  <a:txBody>
                    <a:bodyPr/>
                    <a:lstStyle/>
                    <a:p>
                      <a:pPr algn="ctr"/>
                      <a:r>
                        <a:rPr lang="es-MX" sz="1200" dirty="0">
                          <a:solidFill>
                            <a:schemeClr val="tx1"/>
                          </a:solidFill>
                          <a:latin typeface="Calibri" panose="020F0502020204030204" pitchFamily="34" charset="0"/>
                        </a:rPr>
                        <a:t>Caso</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Año de la Sentencia</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Relevancia</a:t>
                      </a:r>
                    </a:p>
                  </a:txBody>
                  <a:tcPr anchor="ctr">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pPr algn="ctr"/>
                      <a:r>
                        <a:rPr lang="es-MX" sz="1200" dirty="0">
                          <a:solidFill>
                            <a:schemeClr val="tx1"/>
                          </a:solidFill>
                          <a:latin typeface="Calibri" panose="020F0502020204030204" pitchFamily="34" charset="0"/>
                        </a:rPr>
                        <a:t>Caso Comunidad</a:t>
                      </a:r>
                      <a:r>
                        <a:rPr lang="es-MX" sz="1200" baseline="0" dirty="0">
                          <a:solidFill>
                            <a:schemeClr val="tx1"/>
                          </a:solidFill>
                          <a:latin typeface="Calibri" panose="020F0502020204030204" pitchFamily="34" charset="0"/>
                        </a:rPr>
                        <a:t> Indígena Sawhoyamaxa Vs. Paraguay</a:t>
                      </a:r>
                      <a:endParaRPr lang="es-MX" sz="1200" dirty="0">
                        <a:solidFill>
                          <a:schemeClr val="tx1"/>
                        </a:solidFill>
                        <a:latin typeface="Calibri" panose="020F0502020204030204" pitchFamily="34" charset="0"/>
                      </a:endParaRP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2006</a:t>
                      </a:r>
                    </a:p>
                  </a:txBody>
                  <a:tcPr anchor="ctr">
                    <a:solidFill>
                      <a:schemeClr val="accent4">
                        <a:lumMod val="20000"/>
                        <a:lumOff val="80000"/>
                      </a:schemeClr>
                    </a:solidFill>
                  </a:tcPr>
                </a:tc>
                <a:tc>
                  <a:txBody>
                    <a:bodyPr/>
                    <a:lstStyle/>
                    <a:p>
                      <a:pPr algn="ctr"/>
                      <a:r>
                        <a:rPr lang="es-MX" sz="1200" dirty="0">
                          <a:solidFill>
                            <a:schemeClr val="tx1"/>
                          </a:solidFill>
                          <a:latin typeface="Calibri" panose="020F0502020204030204" pitchFamily="34" charset="0"/>
                        </a:rPr>
                        <a:t>Establece</a:t>
                      </a:r>
                      <a:r>
                        <a:rPr lang="es-MX" sz="1200" baseline="0" dirty="0">
                          <a:solidFill>
                            <a:schemeClr val="tx1"/>
                          </a:solidFill>
                          <a:latin typeface="Calibri" panose="020F0502020204030204" pitchFamily="34" charset="0"/>
                        </a:rPr>
                        <a:t> que la posesión tradicional de los indígenas sobre sus tierras es equivalente al título de propiedad que otorgan los Estados.</a:t>
                      </a:r>
                      <a:endParaRPr lang="es-MX" sz="1200" dirty="0">
                        <a:solidFill>
                          <a:schemeClr val="tx1"/>
                        </a:solidFill>
                        <a:latin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22" name="21 Esquina doblada">
            <a:hlinkClick r:id="rId4"/>
          </p:cNvPr>
          <p:cNvSpPr/>
          <p:nvPr/>
        </p:nvSpPr>
        <p:spPr>
          <a:xfrm>
            <a:off x="1945848" y="4077072"/>
            <a:ext cx="764751" cy="864096"/>
          </a:xfrm>
          <a:prstGeom prst="foldedCorner">
            <a:avLst>
              <a:gd name="adj" fmla="val 32694"/>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050" b="1" dirty="0">
                <a:latin typeface="Calibri" panose="020F0502020204030204" pitchFamily="34" charset="0"/>
              </a:rPr>
              <a:t>Ver Sentencia CIDH </a:t>
            </a:r>
            <a:r>
              <a:rPr lang="es-MX" sz="1050" b="1" dirty="0">
                <a:latin typeface="Calibri" panose="020F0502020204030204" pitchFamily="34" charset="0"/>
                <a:sym typeface="Wingdings"/>
              </a:rPr>
              <a:t></a:t>
            </a:r>
            <a:endParaRPr lang="es-MX" sz="1050" b="1" dirty="0">
              <a:latin typeface="Calibri" panose="020F0502020204030204" pitchFamily="34" charset="0"/>
            </a:endParaRPr>
          </a:p>
        </p:txBody>
      </p:sp>
      <p:sp>
        <p:nvSpPr>
          <p:cNvPr id="24" name="23 CuadroTexto"/>
          <p:cNvSpPr txBox="1"/>
          <p:nvPr/>
        </p:nvSpPr>
        <p:spPr>
          <a:xfrm>
            <a:off x="73640" y="4890646"/>
            <a:ext cx="1800200" cy="338554"/>
          </a:xfrm>
          <a:prstGeom prst="rect">
            <a:avLst/>
          </a:prstGeom>
          <a:noFill/>
        </p:spPr>
        <p:txBody>
          <a:bodyPr wrap="square" rtlCol="0">
            <a:spAutoFit/>
          </a:bodyPr>
          <a:lstStyle/>
          <a:p>
            <a:pPr algn="ctr"/>
            <a:r>
              <a:rPr lang="es-MX" sz="800" i="1" dirty="0">
                <a:latin typeface="Calibri" panose="020F0502020204030204" pitchFamily="34" charset="0"/>
              </a:rPr>
              <a:t>Comunidades Sawhoyamaxa el día que CIDH notifica resultado de sentencia.</a:t>
            </a:r>
          </a:p>
        </p:txBody>
      </p:sp>
      <p:graphicFrame>
        <p:nvGraphicFramePr>
          <p:cNvPr id="26" name="25 Tabla"/>
          <p:cNvGraphicFramePr>
            <a:graphicFrameLocks noGrp="1"/>
          </p:cNvGraphicFramePr>
          <p:nvPr>
            <p:extLst>
              <p:ext uri="{D42A27DB-BD31-4B8C-83A1-F6EECF244321}">
                <p14:modId xmlns:p14="http://schemas.microsoft.com/office/powerpoint/2010/main" val="1337337595"/>
              </p:ext>
            </p:extLst>
          </p:nvPr>
        </p:nvGraphicFramePr>
        <p:xfrm>
          <a:off x="179512" y="2598846"/>
          <a:ext cx="6262732" cy="1097280"/>
        </p:xfrm>
        <a:graphic>
          <a:graphicData uri="http://schemas.openxmlformats.org/drawingml/2006/table">
            <a:tbl>
              <a:tblPr firstRow="1" bandRow="1">
                <a:tableStyleId>{5C22544A-7EE6-4342-B048-85BDC9FD1C3A}</a:tableStyleId>
              </a:tblPr>
              <a:tblGrid>
                <a:gridCol w="179823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70840">
                <a:tc>
                  <a:txBody>
                    <a:bodyPr/>
                    <a:lstStyle/>
                    <a:p>
                      <a:pPr algn="ctr"/>
                      <a:r>
                        <a:rPr lang="es-MX" sz="1200" dirty="0">
                          <a:solidFill>
                            <a:schemeClr val="tx1"/>
                          </a:solidFill>
                          <a:latin typeface="Calibri" panose="020F0502020204030204" pitchFamily="34" charset="0"/>
                        </a:rPr>
                        <a:t>Caso</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Año de la Sentencia</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Relevancia</a:t>
                      </a:r>
                    </a:p>
                  </a:txBody>
                  <a:tcPr anchor="ctr">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algn="ctr"/>
                      <a:r>
                        <a:rPr lang="es-MX" sz="1200" dirty="0">
                          <a:solidFill>
                            <a:schemeClr val="tx1"/>
                          </a:solidFill>
                          <a:latin typeface="Calibri" panose="020F0502020204030204" pitchFamily="34" charset="0"/>
                        </a:rPr>
                        <a:t>Caso de la Comunidad Indígena Yakye Axa </a:t>
                      </a:r>
                      <a:r>
                        <a:rPr lang="es-MX" sz="1200" dirty="0" err="1">
                          <a:solidFill>
                            <a:schemeClr val="tx1"/>
                          </a:solidFill>
                          <a:latin typeface="Calibri" panose="020F0502020204030204" pitchFamily="34" charset="0"/>
                        </a:rPr>
                        <a:t>V.s</a:t>
                      </a:r>
                      <a:r>
                        <a:rPr lang="es-MX" sz="1200" dirty="0">
                          <a:solidFill>
                            <a:schemeClr val="tx1"/>
                          </a:solidFill>
                          <a:latin typeface="Calibri" panose="020F0502020204030204" pitchFamily="34" charset="0"/>
                        </a:rPr>
                        <a:t> Paraguay</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2005</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Fallo que establece</a:t>
                      </a:r>
                      <a:r>
                        <a:rPr lang="es-MX" sz="1200" baseline="0" dirty="0">
                          <a:solidFill>
                            <a:schemeClr val="tx1"/>
                          </a:solidFill>
                          <a:latin typeface="Calibri" panose="020F0502020204030204" pitchFamily="34" charset="0"/>
                        </a:rPr>
                        <a:t> restitución de territorio tradicional que hayan perdido por causas ajenas a  su voluntad.</a:t>
                      </a:r>
                      <a:endParaRPr lang="es-MX" sz="1200" dirty="0">
                        <a:solidFill>
                          <a:schemeClr val="tx1"/>
                        </a:solidFill>
                        <a:latin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27" name="26 Esquina doblada">
            <a:hlinkClick r:id="rId5"/>
          </p:cNvPr>
          <p:cNvSpPr/>
          <p:nvPr/>
        </p:nvSpPr>
        <p:spPr>
          <a:xfrm>
            <a:off x="6541589" y="2597545"/>
            <a:ext cx="764751" cy="864096"/>
          </a:xfrm>
          <a:prstGeom prst="foldedCorner">
            <a:avLst>
              <a:gd name="adj" fmla="val 3269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050" b="1" dirty="0">
                <a:latin typeface="Calibri" panose="020F0502020204030204" pitchFamily="34" charset="0"/>
              </a:rPr>
              <a:t>Ver Sentencia CIDH </a:t>
            </a:r>
            <a:r>
              <a:rPr lang="es-MX" sz="1050" b="1" dirty="0">
                <a:latin typeface="Calibri" panose="020F0502020204030204" pitchFamily="34" charset="0"/>
                <a:sym typeface="Wingdings"/>
              </a:rPr>
              <a:t></a:t>
            </a:r>
            <a:endParaRPr lang="es-MX" sz="1050" b="1" dirty="0">
              <a:latin typeface="Calibri" panose="020F0502020204030204" pitchFamily="34" charset="0"/>
            </a:endParaRPr>
          </a:p>
        </p:txBody>
      </p:sp>
      <p:sp>
        <p:nvSpPr>
          <p:cNvPr id="29" name="28 CuadroTexto"/>
          <p:cNvSpPr txBox="1"/>
          <p:nvPr/>
        </p:nvSpPr>
        <p:spPr>
          <a:xfrm>
            <a:off x="7365339" y="3789620"/>
            <a:ext cx="1694975" cy="215444"/>
          </a:xfrm>
          <a:prstGeom prst="rect">
            <a:avLst/>
          </a:prstGeom>
          <a:noFill/>
        </p:spPr>
        <p:txBody>
          <a:bodyPr wrap="square" rtlCol="0">
            <a:spAutoFit/>
          </a:bodyPr>
          <a:lstStyle/>
          <a:p>
            <a:pPr algn="ctr"/>
            <a:r>
              <a:rPr lang="es-MX" sz="800" i="1" dirty="0">
                <a:latin typeface="Calibri" panose="020F0502020204030204" pitchFamily="34" charset="0"/>
              </a:rPr>
              <a:t>Comunidad Yakye Axa de Paraguay</a:t>
            </a:r>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126" r="17799"/>
          <a:stretch/>
        </p:blipFill>
        <p:spPr bwMode="auto">
          <a:xfrm>
            <a:off x="7380312" y="2639604"/>
            <a:ext cx="1717071" cy="112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10" b="15043"/>
          <a:stretch/>
        </p:blipFill>
        <p:spPr bwMode="auto">
          <a:xfrm>
            <a:off x="108564" y="3969916"/>
            <a:ext cx="1755681" cy="90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2" name="31 Tabla"/>
          <p:cNvGraphicFramePr>
            <a:graphicFrameLocks noGrp="1"/>
          </p:cNvGraphicFramePr>
          <p:nvPr>
            <p:extLst>
              <p:ext uri="{D42A27DB-BD31-4B8C-83A1-F6EECF244321}">
                <p14:modId xmlns:p14="http://schemas.microsoft.com/office/powerpoint/2010/main" val="489089663"/>
              </p:ext>
            </p:extLst>
          </p:nvPr>
        </p:nvGraphicFramePr>
        <p:xfrm>
          <a:off x="2778816" y="5173176"/>
          <a:ext cx="6262732" cy="1280160"/>
        </p:xfrm>
        <a:graphic>
          <a:graphicData uri="http://schemas.openxmlformats.org/drawingml/2006/table">
            <a:tbl>
              <a:tblPr firstRow="1" bandRow="1">
                <a:tableStyleId>{5C22544A-7EE6-4342-B048-85BDC9FD1C3A}</a:tableStyleId>
              </a:tblPr>
              <a:tblGrid>
                <a:gridCol w="179823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370840">
                <a:tc>
                  <a:txBody>
                    <a:bodyPr/>
                    <a:lstStyle/>
                    <a:p>
                      <a:pPr algn="ctr"/>
                      <a:r>
                        <a:rPr lang="es-MX" sz="1200" dirty="0">
                          <a:solidFill>
                            <a:schemeClr val="tx1"/>
                          </a:solidFill>
                          <a:latin typeface="Calibri" panose="020F0502020204030204" pitchFamily="34" charset="0"/>
                        </a:rPr>
                        <a:t>Caso</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Año de la Sentencia</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Relevancia</a:t>
                      </a:r>
                    </a:p>
                  </a:txBody>
                  <a:tcPr anchor="ctr">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algn="ctr"/>
                      <a:r>
                        <a:rPr lang="es-MX" sz="1200" dirty="0">
                          <a:solidFill>
                            <a:schemeClr val="tx1"/>
                          </a:solidFill>
                          <a:latin typeface="Calibri" panose="020F0502020204030204" pitchFamily="34" charset="0"/>
                        </a:rPr>
                        <a:t>Caso del Pueblo</a:t>
                      </a:r>
                      <a:r>
                        <a:rPr lang="es-MX" sz="1200" baseline="0" dirty="0">
                          <a:solidFill>
                            <a:schemeClr val="tx1"/>
                          </a:solidFill>
                          <a:latin typeface="Calibri" panose="020F0502020204030204" pitchFamily="34" charset="0"/>
                        </a:rPr>
                        <a:t> Saramaka Vs. Suriname</a:t>
                      </a:r>
                      <a:endParaRPr lang="es-MX" sz="1200" dirty="0">
                        <a:solidFill>
                          <a:schemeClr val="tx1"/>
                        </a:solidFill>
                        <a:latin typeface="Calibri" panose="020F0502020204030204" pitchFamily="34" charset="0"/>
                      </a:endParaRP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2008</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Reconoce por primera vez</a:t>
                      </a:r>
                      <a:r>
                        <a:rPr lang="es-MX" sz="1200" baseline="0" dirty="0">
                          <a:solidFill>
                            <a:schemeClr val="tx1"/>
                          </a:solidFill>
                          <a:latin typeface="Calibri" panose="020F0502020204030204" pitchFamily="34" charset="0"/>
                        </a:rPr>
                        <a:t> a los pueblos afrodescendientes como titulares de derechos de pueblos indígenas, y adopta el derecho al consentimiento libre, previo e informado.</a:t>
                      </a:r>
                      <a:endParaRPr lang="es-MX" sz="1200" dirty="0">
                        <a:solidFill>
                          <a:schemeClr val="tx1"/>
                        </a:solidFill>
                        <a:latin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3" name="32 Esquina doblada">
            <a:hlinkClick r:id="rId8"/>
          </p:cNvPr>
          <p:cNvSpPr/>
          <p:nvPr/>
        </p:nvSpPr>
        <p:spPr>
          <a:xfrm>
            <a:off x="1945973" y="5245184"/>
            <a:ext cx="764751" cy="864096"/>
          </a:xfrm>
          <a:prstGeom prst="foldedCorner">
            <a:avLst>
              <a:gd name="adj" fmla="val 32694"/>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050" b="1" dirty="0">
                <a:latin typeface="Calibri" panose="020F0502020204030204" pitchFamily="34" charset="0"/>
              </a:rPr>
              <a:t>Ver Sentencia CIDH </a:t>
            </a:r>
            <a:r>
              <a:rPr lang="es-MX" sz="1050" b="1" dirty="0">
                <a:latin typeface="Calibri" panose="020F0502020204030204" pitchFamily="34" charset="0"/>
                <a:sym typeface="Wingdings"/>
              </a:rPr>
              <a:t></a:t>
            </a:r>
            <a:endParaRPr lang="es-MX" sz="1050" b="1" dirty="0">
              <a:latin typeface="Calibri" panose="020F0502020204030204" pitchFamily="34" charset="0"/>
            </a:endParaRPr>
          </a:p>
        </p:txBody>
      </p:sp>
      <p:sp>
        <p:nvSpPr>
          <p:cNvPr id="34" name="33 CuadroTexto"/>
          <p:cNvSpPr txBox="1"/>
          <p:nvPr/>
        </p:nvSpPr>
        <p:spPr>
          <a:xfrm>
            <a:off x="73765" y="6186790"/>
            <a:ext cx="1800200" cy="338554"/>
          </a:xfrm>
          <a:prstGeom prst="rect">
            <a:avLst/>
          </a:prstGeom>
          <a:noFill/>
        </p:spPr>
        <p:txBody>
          <a:bodyPr wrap="square" rtlCol="0">
            <a:spAutoFit/>
          </a:bodyPr>
          <a:lstStyle/>
          <a:p>
            <a:pPr algn="ctr"/>
            <a:r>
              <a:rPr lang="es-MX" sz="800" i="1" dirty="0">
                <a:latin typeface="Calibri" panose="020F0502020204030204" pitchFamily="34" charset="0"/>
              </a:rPr>
              <a:t>Comunidades Saramaka analizando recursos forestales en su territorio</a:t>
            </a:r>
          </a:p>
        </p:txBody>
      </p:sp>
      <p:pic>
        <p:nvPicPr>
          <p:cNvPr id="3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331" y="5245700"/>
            <a:ext cx="1693962" cy="94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179512" y="714182"/>
            <a:ext cx="6264696" cy="338554"/>
          </a:xfrm>
          <a:prstGeom prst="rect">
            <a:avLst/>
          </a:prstGeom>
          <a:noFill/>
        </p:spPr>
        <p:txBody>
          <a:bodyPr wrap="square" rtlCol="0">
            <a:spAutoFit/>
          </a:bodyPr>
          <a:lstStyle/>
          <a:p>
            <a:pPr algn="ctr"/>
            <a:r>
              <a:rPr lang="es-MX" sz="1600" b="1" u="sng" dirty="0">
                <a:solidFill>
                  <a:schemeClr val="accent2">
                    <a:lumMod val="75000"/>
                  </a:schemeClr>
                </a:solidFill>
                <a:latin typeface="Calibri" panose="020F0502020204030204" pitchFamily="34" charset="0"/>
              </a:rPr>
              <a:t>Relación de jurisprudencia relevante.</a:t>
            </a:r>
          </a:p>
        </p:txBody>
      </p:sp>
    </p:spTree>
    <p:extLst>
      <p:ext uri="{BB962C8B-B14F-4D97-AF65-F5344CB8AC3E}">
        <p14:creationId xmlns:p14="http://schemas.microsoft.com/office/powerpoint/2010/main" val="11049557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Evolución Normativa del Derecho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31" name="30 Tabla"/>
          <p:cNvGraphicFramePr>
            <a:graphicFrameLocks noGrp="1"/>
          </p:cNvGraphicFramePr>
          <p:nvPr>
            <p:extLst>
              <p:ext uri="{D42A27DB-BD31-4B8C-83A1-F6EECF244321}">
                <p14:modId xmlns:p14="http://schemas.microsoft.com/office/powerpoint/2010/main" val="3358580233"/>
              </p:ext>
            </p:extLst>
          </p:nvPr>
        </p:nvGraphicFramePr>
        <p:xfrm>
          <a:off x="3992398" y="1173872"/>
          <a:ext cx="5038911" cy="146304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867634">
                  <a:extLst>
                    <a:ext uri="{9D8B030D-6E8A-4147-A177-3AD203B41FA5}">
                      <a16:colId xmlns:a16="http://schemas.microsoft.com/office/drawing/2014/main" val="20001"/>
                    </a:ext>
                  </a:extLst>
                </a:gridCol>
                <a:gridCol w="2731117">
                  <a:extLst>
                    <a:ext uri="{9D8B030D-6E8A-4147-A177-3AD203B41FA5}">
                      <a16:colId xmlns:a16="http://schemas.microsoft.com/office/drawing/2014/main" val="20002"/>
                    </a:ext>
                  </a:extLst>
                </a:gridCol>
              </a:tblGrid>
              <a:tr h="370840">
                <a:tc>
                  <a:txBody>
                    <a:bodyPr/>
                    <a:lstStyle/>
                    <a:p>
                      <a:pPr algn="ctr"/>
                      <a:r>
                        <a:rPr lang="es-MX" sz="1200" dirty="0">
                          <a:solidFill>
                            <a:schemeClr val="tx1"/>
                          </a:solidFill>
                          <a:latin typeface="Calibri" panose="020F0502020204030204" pitchFamily="34" charset="0"/>
                        </a:rPr>
                        <a:t>Caso</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Año de la Sentencia</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Relevancia</a:t>
                      </a:r>
                    </a:p>
                  </a:txBody>
                  <a:tcPr anchor="ctr">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algn="ctr"/>
                      <a:r>
                        <a:rPr lang="es-MX" sz="1200" dirty="0">
                          <a:solidFill>
                            <a:schemeClr val="tx1"/>
                          </a:solidFill>
                          <a:latin typeface="Calibri" panose="020F0502020204030204" pitchFamily="34" charset="0"/>
                        </a:rPr>
                        <a:t>Caso del Pueblo</a:t>
                      </a:r>
                      <a:r>
                        <a:rPr lang="es-MX" sz="1200" baseline="0" dirty="0">
                          <a:solidFill>
                            <a:schemeClr val="tx1"/>
                          </a:solidFill>
                          <a:latin typeface="Calibri" panose="020F0502020204030204" pitchFamily="34" charset="0"/>
                        </a:rPr>
                        <a:t> Indígena Kichwa de Sarayaku Vs. Ecuador</a:t>
                      </a:r>
                      <a:endParaRPr lang="es-MX" sz="1200" dirty="0">
                        <a:solidFill>
                          <a:schemeClr val="tx1"/>
                        </a:solidFill>
                        <a:latin typeface="Calibri" panose="020F0502020204030204" pitchFamily="34" charset="0"/>
                      </a:endParaRP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2012</a:t>
                      </a:r>
                    </a:p>
                  </a:txBody>
                  <a:tcPr anchor="ctr">
                    <a:solidFill>
                      <a:schemeClr val="accent3">
                        <a:lumMod val="20000"/>
                        <a:lumOff val="80000"/>
                      </a:schemeClr>
                    </a:solidFill>
                  </a:tcPr>
                </a:tc>
                <a:tc>
                  <a:txBody>
                    <a:bodyPr/>
                    <a:lstStyle/>
                    <a:p>
                      <a:pPr algn="ctr"/>
                      <a:r>
                        <a:rPr lang="es-MX" sz="1200" dirty="0">
                          <a:solidFill>
                            <a:schemeClr val="tx1"/>
                          </a:solidFill>
                          <a:latin typeface="Calibri" panose="020F0502020204030204" pitchFamily="34" charset="0"/>
                        </a:rPr>
                        <a:t>Primera y única sentencia</a:t>
                      </a:r>
                      <a:r>
                        <a:rPr lang="es-MX" sz="1200" baseline="0" dirty="0">
                          <a:solidFill>
                            <a:schemeClr val="tx1"/>
                          </a:solidFill>
                          <a:latin typeface="Calibri" panose="020F0502020204030204" pitchFamily="34" charset="0"/>
                        </a:rPr>
                        <a:t> de la CIDH que habla sobre violación al derecho a la consulta, respecto de concesiones para la exploración y explotación de hidrocarburos.</a:t>
                      </a:r>
                      <a:endParaRPr lang="es-MX" sz="1200" dirty="0">
                        <a:solidFill>
                          <a:schemeClr val="tx1"/>
                        </a:solidFill>
                        <a:latin typeface="Calibri" panose="020F050202020403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2" name="31 Esquina doblada">
            <a:hlinkClick r:id="rId2"/>
          </p:cNvPr>
          <p:cNvSpPr/>
          <p:nvPr/>
        </p:nvSpPr>
        <p:spPr>
          <a:xfrm>
            <a:off x="3155639" y="1173872"/>
            <a:ext cx="764751" cy="1239580"/>
          </a:xfrm>
          <a:prstGeom prst="foldedCorner">
            <a:avLst>
              <a:gd name="adj" fmla="val 32694"/>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900" b="1" dirty="0">
                <a:latin typeface="Calibri" panose="020F0502020204030204" pitchFamily="34" charset="0"/>
              </a:rPr>
              <a:t>Ver sentencia de la CIDH </a:t>
            </a:r>
            <a:r>
              <a:rPr lang="es-MX" sz="900" b="1" dirty="0">
                <a:latin typeface="Calibri" panose="020F0502020204030204" pitchFamily="34" charset="0"/>
                <a:sym typeface="Wingdings"/>
              </a:rPr>
              <a:t></a:t>
            </a:r>
            <a:endParaRPr lang="es-MX" sz="900" b="1" dirty="0">
              <a:latin typeface="Calibri" panose="020F0502020204030204" pitchFamily="34" charset="0"/>
            </a:endParaRPr>
          </a:p>
        </p:txBody>
      </p:sp>
      <p:pic>
        <p:nvPicPr>
          <p:cNvPr id="3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5" y="1095710"/>
            <a:ext cx="2157239" cy="130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33 CuadroTexto"/>
          <p:cNvSpPr txBox="1"/>
          <p:nvPr/>
        </p:nvSpPr>
        <p:spPr>
          <a:xfrm>
            <a:off x="176755" y="2413452"/>
            <a:ext cx="1800200" cy="215444"/>
          </a:xfrm>
          <a:prstGeom prst="rect">
            <a:avLst/>
          </a:prstGeom>
          <a:noFill/>
        </p:spPr>
        <p:txBody>
          <a:bodyPr wrap="square" rtlCol="0">
            <a:spAutoFit/>
          </a:bodyPr>
          <a:lstStyle/>
          <a:p>
            <a:pPr algn="ctr"/>
            <a:r>
              <a:rPr lang="es-MX" sz="800" i="1" dirty="0">
                <a:latin typeface="Calibri" panose="020F0502020204030204" pitchFamily="34" charset="0"/>
              </a:rPr>
              <a:t>Patricia  Gualinga, líder de Sarayaku.</a:t>
            </a:r>
          </a:p>
        </p:txBody>
      </p:sp>
      <p:sp>
        <p:nvSpPr>
          <p:cNvPr id="35" name="34 Esquina doblada">
            <a:hlinkClick r:id="rId4"/>
          </p:cNvPr>
          <p:cNvSpPr/>
          <p:nvPr/>
        </p:nvSpPr>
        <p:spPr>
          <a:xfrm>
            <a:off x="2291543" y="1173872"/>
            <a:ext cx="764751" cy="1223556"/>
          </a:xfrm>
          <a:prstGeom prst="foldedCorner">
            <a:avLst>
              <a:gd name="adj" fmla="val 32694"/>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900" b="1" dirty="0">
                <a:latin typeface="Calibri" panose="020F0502020204030204" pitchFamily="34" charset="0"/>
              </a:rPr>
              <a:t>Ver video resumen de la audiencia en CIDH </a:t>
            </a:r>
            <a:r>
              <a:rPr lang="es-MX" sz="900" b="1" dirty="0">
                <a:latin typeface="Calibri" panose="020F0502020204030204" pitchFamily="34" charset="0"/>
                <a:sym typeface="Webdings"/>
              </a:rPr>
              <a:t></a:t>
            </a:r>
            <a:endParaRPr lang="es-MX" sz="900" b="1" dirty="0">
              <a:latin typeface="Calibri" panose="020F0502020204030204" pitchFamily="34" charset="0"/>
            </a:endParaRPr>
          </a:p>
        </p:txBody>
      </p:sp>
      <p:sp>
        <p:nvSpPr>
          <p:cNvPr id="4" name="3 Rectángulo"/>
          <p:cNvSpPr/>
          <p:nvPr/>
        </p:nvSpPr>
        <p:spPr>
          <a:xfrm>
            <a:off x="318614" y="677250"/>
            <a:ext cx="8573866" cy="307777"/>
          </a:xfrm>
          <a:prstGeom prst="rect">
            <a:avLst/>
          </a:prstGeom>
        </p:spPr>
        <p:txBody>
          <a:bodyPr wrap="square">
            <a:spAutoFit/>
          </a:bodyPr>
          <a:lstStyle/>
          <a:p>
            <a:pPr algn="ctr"/>
            <a:r>
              <a:rPr lang="es-MX" sz="1400" b="1" u="sng" dirty="0">
                <a:solidFill>
                  <a:schemeClr val="accent2">
                    <a:lumMod val="75000"/>
                  </a:schemeClr>
                </a:solidFill>
                <a:latin typeface="Calibri" panose="020F0502020204030204" pitchFamily="34" charset="0"/>
              </a:rPr>
              <a:t>Jurisprudencia relevante en materia de exploración y explotación de hidrocarburos</a:t>
            </a:r>
            <a:endParaRPr lang="es-MX" sz="1400" b="1" u="sng" dirty="0">
              <a:solidFill>
                <a:schemeClr val="accent2">
                  <a:lumMod val="75000"/>
                </a:schemeClr>
              </a:solidFill>
            </a:endParaRPr>
          </a:p>
        </p:txBody>
      </p:sp>
      <p:sp>
        <p:nvSpPr>
          <p:cNvPr id="2" name="1 CuadroTexto"/>
          <p:cNvSpPr txBox="1"/>
          <p:nvPr/>
        </p:nvSpPr>
        <p:spPr>
          <a:xfrm>
            <a:off x="276537" y="2636912"/>
            <a:ext cx="8759959" cy="3785652"/>
          </a:xfrm>
          <a:prstGeom prst="rect">
            <a:avLst/>
          </a:prstGeom>
          <a:noFill/>
        </p:spPr>
        <p:txBody>
          <a:bodyPr wrap="square" rtlCol="0">
            <a:spAutoFit/>
          </a:bodyPr>
          <a:lstStyle/>
          <a:p>
            <a:pPr algn="just"/>
            <a:r>
              <a:rPr lang="es-MX" sz="1000" b="1" dirty="0">
                <a:latin typeface="Calibri" panose="020F0502020204030204" pitchFamily="34" charset="0"/>
              </a:rPr>
              <a:t>Antecedentes</a:t>
            </a:r>
          </a:p>
          <a:p>
            <a:pPr algn="just"/>
            <a:endParaRPr lang="es-MX" sz="1000" dirty="0">
              <a:latin typeface="Calibri" panose="020F0502020204030204" pitchFamily="34" charset="0"/>
            </a:endParaRPr>
          </a:p>
          <a:p>
            <a:pPr algn="just"/>
            <a:r>
              <a:rPr lang="es-MX" sz="1000" dirty="0">
                <a:latin typeface="Calibri" panose="020F0502020204030204" pitchFamily="34" charset="0"/>
              </a:rPr>
              <a:t>En 1996, el Estado ecuatoriano concesionó el Bloque 23, que afectaba un 60% del territorio del Pueblo Kichwa de Sarayaku (Provincia de Pastaza), a favor de la Compañía General de Combustibles (CGC) de Argentina para la realización de actividades de exploración y explotación de hidrocarburos. Esta concesión fue realizada sin que haya precedido por parte del Estado ecuatoriano ningún proceso de información, consulta o pedido de consentimiento a la comunidad de Sarayaku para la realización de actividades petroleras en el territorio de su propiedad.</a:t>
            </a:r>
          </a:p>
          <a:p>
            <a:pPr algn="just"/>
            <a:endParaRPr lang="es-MX" sz="1000" dirty="0">
              <a:latin typeface="Calibri" panose="020F0502020204030204" pitchFamily="34" charset="0"/>
            </a:endParaRPr>
          </a:p>
          <a:p>
            <a:pPr algn="just"/>
            <a:r>
              <a:rPr lang="es-MX" sz="1000" b="1" dirty="0">
                <a:latin typeface="Calibri" panose="020F0502020204030204" pitchFamily="34" charset="0"/>
              </a:rPr>
              <a:t>Demanda</a:t>
            </a:r>
          </a:p>
          <a:p>
            <a:pPr algn="just"/>
            <a:endParaRPr lang="es-MX" sz="1000" dirty="0">
              <a:latin typeface="Calibri" panose="020F0502020204030204" pitchFamily="34" charset="0"/>
            </a:endParaRPr>
          </a:p>
          <a:p>
            <a:pPr algn="just"/>
            <a:r>
              <a:rPr lang="es-MX" sz="1000" dirty="0">
                <a:latin typeface="Calibri" panose="020F0502020204030204" pitchFamily="34" charset="0"/>
              </a:rPr>
              <a:t>En 2003 la CGC ingresa, contra la voluntad de la comunidad de Sarayaku, al territorio de Sarayaku a realizar actividades exploratorias que implican el establecimiento de 476 puntos con cargas de pentolita (explosivo) para realizar exploración sísmica. El Pueblo Kichwa de Sarayaku argumentó ante la CIDH violación a su derecho a la consulta previa y al consentimiento libre e informado, violación a su derecho a la identidad cultural, violación a su derecho a la integridad personal, y violación a su derecho a la tierra y al territorio. </a:t>
            </a:r>
          </a:p>
          <a:p>
            <a:pPr algn="just"/>
            <a:endParaRPr lang="es-MX" sz="1000" dirty="0">
              <a:latin typeface="Calibri" panose="020F0502020204030204" pitchFamily="34" charset="0"/>
            </a:endParaRPr>
          </a:p>
          <a:p>
            <a:pPr algn="just"/>
            <a:r>
              <a:rPr lang="es-MX" sz="1000" b="1" dirty="0">
                <a:latin typeface="Calibri" panose="020F0502020204030204" pitchFamily="34" charset="0"/>
              </a:rPr>
              <a:t>Sentencia</a:t>
            </a:r>
          </a:p>
          <a:p>
            <a:pPr algn="just"/>
            <a:endParaRPr lang="es-MX" sz="1000" dirty="0">
              <a:latin typeface="Calibri" panose="020F0502020204030204" pitchFamily="34" charset="0"/>
            </a:endParaRPr>
          </a:p>
          <a:p>
            <a:pPr marL="171450" indent="-171450" algn="just">
              <a:buFont typeface="Arial" panose="020B0604020202020204" pitchFamily="34" charset="0"/>
              <a:buChar char="•"/>
            </a:pPr>
            <a:r>
              <a:rPr lang="es-MX" sz="1000" dirty="0">
                <a:latin typeface="Calibri" panose="020F0502020204030204" pitchFamily="34" charset="0"/>
              </a:rPr>
              <a:t>La </a:t>
            </a:r>
            <a:r>
              <a:rPr lang="es-MX" sz="1000" dirty="0" err="1">
                <a:latin typeface="Calibri" panose="020F0502020204030204" pitchFamily="34" charset="0"/>
              </a:rPr>
              <a:t>CoIDH</a:t>
            </a:r>
            <a:r>
              <a:rPr lang="es-MX" sz="1000" dirty="0">
                <a:latin typeface="Calibri" panose="020F0502020204030204" pitchFamily="34" charset="0"/>
              </a:rPr>
              <a:t> determina que “El Estado es responsable por la violación de los derechos a la consulta, a la propiedad comunal indígena y a la identidad cultural, en los términos del artículo 21 de la Convención Americana, en relación con los artículos 1.1 y 2 de la misma, en perjuicio del Pueblo Indígena Kichwa de Sarayaku (…) y que  el Estado es responsable por haber puesto gravemente en riesgo los derechos a la vida e integridad personal, reconocidos en los artículos 4.1 y 5.1 de la Convención Americana, en relación con la obligación de garantizar el derecho a la propiedad comunal, en los términos de los artículos 1.1 y 21 del mismo tratado…”</a:t>
            </a:r>
          </a:p>
          <a:p>
            <a:pPr marL="171450" indent="-171450" algn="just">
              <a:buFont typeface="Arial" panose="020B0604020202020204" pitchFamily="34" charset="0"/>
              <a:buChar char="•"/>
            </a:pPr>
            <a:endParaRPr lang="es-MX" sz="1000" dirty="0">
              <a:latin typeface="Calibri" panose="020F0502020204030204" pitchFamily="34" charset="0"/>
            </a:endParaRPr>
          </a:p>
          <a:p>
            <a:pPr marL="171450" indent="-171450" algn="just">
              <a:buFont typeface="Arial" panose="020B0604020202020204" pitchFamily="34" charset="0"/>
              <a:buChar char="•"/>
            </a:pPr>
            <a:r>
              <a:rPr lang="es-MX" sz="1000" dirty="0">
                <a:latin typeface="Calibri" panose="020F0502020204030204" pitchFamily="34" charset="0"/>
              </a:rPr>
              <a:t>La Sentencia de la </a:t>
            </a:r>
            <a:r>
              <a:rPr lang="es-MX" sz="1000" dirty="0" err="1">
                <a:latin typeface="Calibri" panose="020F0502020204030204" pitchFamily="34" charset="0"/>
              </a:rPr>
              <a:t>CoIDH</a:t>
            </a:r>
            <a:r>
              <a:rPr lang="es-MX" sz="1000" dirty="0">
                <a:latin typeface="Calibri" panose="020F0502020204030204" pitchFamily="34" charset="0"/>
              </a:rPr>
              <a:t> perfila la jurisprudencia más importante sobre consulta previa a comunidades indígenas, y es el referente más importante para analizar la vinculación entre consulta y territorio, para determinar la obligación de los Estados, para normar principios como el de lo previo, lo libre y lo informado.</a:t>
            </a:r>
          </a:p>
        </p:txBody>
      </p:sp>
    </p:spTree>
    <p:extLst>
      <p:ext uri="{BB962C8B-B14F-4D97-AF65-F5344CB8AC3E}">
        <p14:creationId xmlns:p14="http://schemas.microsoft.com/office/powerpoint/2010/main" val="240973804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Análisis COMPARADO DE LA REGULACIÓN</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92696"/>
            <a:ext cx="813427"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6004" y="692696"/>
            <a:ext cx="720155"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a:off x="5292080" y="650305"/>
            <a:ext cx="0" cy="5865747"/>
          </a:xfrm>
          <a:prstGeom prst="line">
            <a:avLst/>
          </a:prstGeom>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6084168" y="836712"/>
            <a:ext cx="2520280" cy="369332"/>
          </a:xfrm>
          <a:prstGeom prst="rect">
            <a:avLst/>
          </a:prstGeom>
          <a:noFill/>
        </p:spPr>
        <p:txBody>
          <a:bodyPr wrap="square" rtlCol="0">
            <a:spAutoFit/>
          </a:bodyPr>
          <a:lstStyle/>
          <a:p>
            <a:r>
              <a:rPr lang="es-MX" b="1" dirty="0">
                <a:latin typeface="Calibri" panose="020F0502020204030204" pitchFamily="34" charset="0"/>
              </a:rPr>
              <a:t>Perú</a:t>
            </a:r>
          </a:p>
        </p:txBody>
      </p:sp>
      <p:sp>
        <p:nvSpPr>
          <p:cNvPr id="10" name="9 CuadroTexto"/>
          <p:cNvSpPr txBox="1"/>
          <p:nvPr/>
        </p:nvSpPr>
        <p:spPr>
          <a:xfrm>
            <a:off x="1835696" y="863480"/>
            <a:ext cx="2520280" cy="369332"/>
          </a:xfrm>
          <a:prstGeom prst="rect">
            <a:avLst/>
          </a:prstGeom>
          <a:noFill/>
        </p:spPr>
        <p:txBody>
          <a:bodyPr wrap="square" rtlCol="0">
            <a:spAutoFit/>
          </a:bodyPr>
          <a:lstStyle/>
          <a:p>
            <a:pPr algn="r"/>
            <a:r>
              <a:rPr lang="es-MX" b="1" dirty="0">
                <a:latin typeface="Calibri" panose="020F0502020204030204" pitchFamily="34" charset="0"/>
              </a:rPr>
              <a:t>Colombia</a:t>
            </a:r>
          </a:p>
        </p:txBody>
      </p:sp>
      <p:sp>
        <p:nvSpPr>
          <p:cNvPr id="11" name="10 Rectángulo"/>
          <p:cNvSpPr/>
          <p:nvPr/>
        </p:nvSpPr>
        <p:spPr>
          <a:xfrm>
            <a:off x="-5422" y="1344748"/>
            <a:ext cx="1049030" cy="3780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Marco normativo</a:t>
            </a:r>
          </a:p>
        </p:txBody>
      </p:sp>
      <p:sp>
        <p:nvSpPr>
          <p:cNvPr id="12" name="11 CuadroTexto"/>
          <p:cNvSpPr txBox="1"/>
          <p:nvPr/>
        </p:nvSpPr>
        <p:spPr>
          <a:xfrm>
            <a:off x="1043608" y="1351801"/>
            <a:ext cx="4197803" cy="1754326"/>
          </a:xfrm>
          <a:prstGeom prst="rect">
            <a:avLst/>
          </a:prstGeom>
          <a:noFill/>
        </p:spPr>
        <p:txBody>
          <a:bodyPr wrap="square" rtlCol="0">
            <a:spAutoFit/>
          </a:bodyPr>
          <a:lstStyle/>
          <a:p>
            <a:pPr algn="ctr"/>
            <a:r>
              <a:rPr lang="es-MX" sz="1200" dirty="0">
                <a:latin typeface="Calibri" panose="020F0502020204030204" pitchFamily="34" charset="0"/>
              </a:rPr>
              <a:t>Se incorpora al bloque de constitucionalidad mediante la </a:t>
            </a:r>
            <a:r>
              <a:rPr lang="es-MX" sz="1200" dirty="0">
                <a:latin typeface="Calibri" panose="020F0502020204030204" pitchFamily="34" charset="0"/>
                <a:hlinkClick r:id="rId4"/>
              </a:rPr>
              <a:t>Ley No. 21 (1991)</a:t>
            </a:r>
            <a:r>
              <a:rPr lang="es-MX" sz="1200" dirty="0">
                <a:latin typeface="Calibri" panose="020F0502020204030204" pitchFamily="34" charset="0"/>
              </a:rPr>
              <a:t>, con la que se aprueba el Convenio 169 de la OIT. Por ausencia de norma jurídica reglamentaria, la Corte Constitucional estableció principios y parámetros fundamentales. Recuperando la jurisprudencia constitucional, se regulan los principios, procedimientos y coordinación de los procesos de consulta mediante directivas presidenciales (</a:t>
            </a:r>
            <a:r>
              <a:rPr lang="es-MX" sz="1200" dirty="0">
                <a:latin typeface="Calibri" panose="020F0502020204030204" pitchFamily="34" charset="0"/>
                <a:hlinkClick r:id="rId5"/>
              </a:rPr>
              <a:t>Directiva Presidencial No. 1 de 2010</a:t>
            </a:r>
            <a:r>
              <a:rPr lang="es-MX" sz="1200" dirty="0">
                <a:latin typeface="Calibri" panose="020F0502020204030204" pitchFamily="34" charset="0"/>
              </a:rPr>
              <a:t> y </a:t>
            </a:r>
            <a:r>
              <a:rPr lang="es-MX" sz="1200" dirty="0">
                <a:latin typeface="Calibri" panose="020F0502020204030204" pitchFamily="34" charset="0"/>
                <a:hlinkClick r:id="rId6"/>
              </a:rPr>
              <a:t>Directiva Presidencial No. 10 de 2013</a:t>
            </a:r>
            <a:r>
              <a:rPr lang="es-MX" sz="1200" dirty="0">
                <a:latin typeface="Calibri" panose="020F0502020204030204" pitchFamily="34" charset="0"/>
              </a:rPr>
              <a:t>).</a:t>
            </a:r>
          </a:p>
        </p:txBody>
      </p:sp>
      <p:sp>
        <p:nvSpPr>
          <p:cNvPr id="15" name="14 Rectángulo"/>
          <p:cNvSpPr/>
          <p:nvPr/>
        </p:nvSpPr>
        <p:spPr>
          <a:xfrm>
            <a:off x="0" y="3183359"/>
            <a:ext cx="1043608" cy="3780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Marco institucional</a:t>
            </a:r>
          </a:p>
        </p:txBody>
      </p:sp>
      <p:sp>
        <p:nvSpPr>
          <p:cNvPr id="16" name="15 CuadroTexto"/>
          <p:cNvSpPr txBox="1"/>
          <p:nvPr/>
        </p:nvSpPr>
        <p:spPr>
          <a:xfrm>
            <a:off x="1045578" y="3183359"/>
            <a:ext cx="4197803" cy="461665"/>
          </a:xfrm>
          <a:prstGeom prst="rect">
            <a:avLst/>
          </a:prstGeom>
          <a:noFill/>
        </p:spPr>
        <p:txBody>
          <a:bodyPr wrap="square" rtlCol="0">
            <a:spAutoFit/>
          </a:bodyPr>
          <a:lstStyle/>
          <a:p>
            <a:pPr algn="ctr"/>
            <a:r>
              <a:rPr lang="es-MX" sz="1200" dirty="0">
                <a:latin typeface="Calibri" panose="020F0502020204030204" pitchFamily="34" charset="0"/>
              </a:rPr>
              <a:t>El encargado del tema de consulta previa es la Dirección de Consulta Previa del Ministerio del Interior.</a:t>
            </a:r>
          </a:p>
        </p:txBody>
      </p:sp>
      <p:sp>
        <p:nvSpPr>
          <p:cNvPr id="17" name="16 CuadroTexto"/>
          <p:cNvSpPr txBox="1"/>
          <p:nvPr/>
        </p:nvSpPr>
        <p:spPr>
          <a:xfrm>
            <a:off x="5292080" y="1353167"/>
            <a:ext cx="3851919" cy="1754326"/>
          </a:xfrm>
          <a:prstGeom prst="rect">
            <a:avLst/>
          </a:prstGeom>
          <a:noFill/>
        </p:spPr>
        <p:txBody>
          <a:bodyPr wrap="square" rtlCol="0">
            <a:spAutoFit/>
          </a:bodyPr>
          <a:lstStyle/>
          <a:p>
            <a:pPr algn="ctr"/>
            <a:r>
              <a:rPr lang="es-MX" sz="1200" dirty="0">
                <a:latin typeface="Calibri" panose="020F0502020204030204" pitchFamily="34" charset="0"/>
              </a:rPr>
              <a:t>Se incorpora con rango constitucional con la aprobación del Convenio 169 de la OIT. Se implementa mediante </a:t>
            </a:r>
            <a:r>
              <a:rPr lang="es-MX" sz="1200" dirty="0">
                <a:latin typeface="Calibri" panose="020F0502020204030204" pitchFamily="34" charset="0"/>
                <a:hlinkClick r:id="rId7"/>
              </a:rPr>
              <a:t>Ley No. 29785 de 2011</a:t>
            </a:r>
            <a:r>
              <a:rPr lang="es-MX" sz="1200" dirty="0">
                <a:latin typeface="Calibri" panose="020F0502020204030204" pitchFamily="34" charset="0"/>
              </a:rPr>
              <a:t>, y se regula a través del reglamento de la Ley con un </a:t>
            </a:r>
            <a:r>
              <a:rPr lang="es-MX" sz="1200" dirty="0">
                <a:latin typeface="Calibri" panose="020F0502020204030204" pitchFamily="34" charset="0"/>
                <a:hlinkClick r:id="rId8"/>
              </a:rPr>
              <a:t>Decreto Supremo No. 001-2012-MC-2012</a:t>
            </a:r>
            <a:r>
              <a:rPr lang="es-MX" sz="1200" dirty="0">
                <a:latin typeface="Calibri" panose="020F0502020204030204" pitchFamily="34" charset="0"/>
              </a:rPr>
              <a:t>. A nivel de resoluciones ministeriales se regulan temas sobre registro de intérpretes, registro de comunidades, lineamientos para recolección de información social y criterios para identificar pueblos indígenas </a:t>
            </a:r>
            <a:r>
              <a:rPr lang="es-MX" sz="1200" dirty="0">
                <a:latin typeface="Calibri" panose="020F0502020204030204" pitchFamily="34" charset="0"/>
                <a:hlinkClick r:id="rId8"/>
              </a:rPr>
              <a:t>(No. 004-2014-VMI-MC)</a:t>
            </a:r>
            <a:r>
              <a:rPr lang="es-MX" sz="1200" dirty="0">
                <a:latin typeface="Calibri" panose="020F0502020204030204" pitchFamily="34" charset="0"/>
              </a:rPr>
              <a:t>, y procedimiento de derecho de petición.</a:t>
            </a:r>
          </a:p>
        </p:txBody>
      </p:sp>
      <p:sp>
        <p:nvSpPr>
          <p:cNvPr id="18" name="17 CuadroTexto"/>
          <p:cNvSpPr txBox="1"/>
          <p:nvPr/>
        </p:nvSpPr>
        <p:spPr>
          <a:xfrm>
            <a:off x="5352090" y="3183359"/>
            <a:ext cx="3684408" cy="461665"/>
          </a:xfrm>
          <a:prstGeom prst="rect">
            <a:avLst/>
          </a:prstGeom>
          <a:noFill/>
        </p:spPr>
        <p:txBody>
          <a:bodyPr wrap="square" rtlCol="0">
            <a:spAutoFit/>
          </a:bodyPr>
          <a:lstStyle/>
          <a:p>
            <a:pPr algn="ctr"/>
            <a:r>
              <a:rPr lang="es-MX" sz="1200" dirty="0">
                <a:latin typeface="Calibri" panose="020F0502020204030204" pitchFamily="34" charset="0"/>
              </a:rPr>
              <a:t>El encargado del tema de consulta es el Viceministerio de Interculturalidad del Ministerio de Cultura.</a:t>
            </a:r>
          </a:p>
        </p:txBody>
      </p:sp>
      <p:sp>
        <p:nvSpPr>
          <p:cNvPr id="19" name="18 Rectángulo"/>
          <p:cNvSpPr/>
          <p:nvPr/>
        </p:nvSpPr>
        <p:spPr>
          <a:xfrm>
            <a:off x="-5422" y="3717033"/>
            <a:ext cx="1043608" cy="7928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Rol del Estado y de la Empresa</a:t>
            </a:r>
          </a:p>
        </p:txBody>
      </p:sp>
      <p:sp>
        <p:nvSpPr>
          <p:cNvPr id="20" name="19 CuadroTexto"/>
          <p:cNvSpPr txBox="1"/>
          <p:nvPr/>
        </p:nvSpPr>
        <p:spPr>
          <a:xfrm>
            <a:off x="1067132" y="3717032"/>
            <a:ext cx="4197803" cy="2123658"/>
          </a:xfrm>
          <a:prstGeom prst="rect">
            <a:avLst/>
          </a:prstGeom>
          <a:noFill/>
        </p:spPr>
        <p:txBody>
          <a:bodyPr wrap="square" rtlCol="0">
            <a:spAutoFit/>
          </a:bodyPr>
          <a:lstStyle/>
          <a:p>
            <a:pPr algn="ctr"/>
            <a:r>
              <a:rPr lang="es-MX" sz="1200" dirty="0">
                <a:latin typeface="Calibri" panose="020F0502020204030204" pitchFamily="34" charset="0"/>
              </a:rPr>
              <a:t>El encargado del tema de consulta previa es la Dirección de Consulta Previa del viceministerio de Participación e Igualdad de Derechos del Ministerio del Interior. Este ministerio es rector de derechos humanos y garante del derecho a la participación. Colombia ubica institucionalmente el derecho a la consulta en el marco jurídico con mandatos transversales.</a:t>
            </a:r>
          </a:p>
          <a:p>
            <a:pPr algn="ctr"/>
            <a:endParaRPr lang="es-MX" sz="1200" dirty="0">
              <a:latin typeface="Calibri" panose="020F0502020204030204" pitchFamily="34" charset="0"/>
            </a:endParaRPr>
          </a:p>
          <a:p>
            <a:pPr algn="ctr"/>
            <a:r>
              <a:rPr lang="es-MX" sz="1200" dirty="0">
                <a:latin typeface="Calibri" panose="020F0502020204030204" pitchFamily="34" charset="0"/>
              </a:rPr>
              <a:t>La DCP es ente rector, el Ejecutor tiene la implementación y carga operativa y logística,  el sector que corresponda, por ejemplo la Agencia Nacional de Hidrocarburos y el Ministerio de Energía promueven acuerdos y facilitan diálogo.</a:t>
            </a:r>
          </a:p>
        </p:txBody>
      </p:sp>
      <p:sp>
        <p:nvSpPr>
          <p:cNvPr id="21" name="20 CuadroTexto"/>
          <p:cNvSpPr txBox="1"/>
          <p:nvPr/>
        </p:nvSpPr>
        <p:spPr>
          <a:xfrm>
            <a:off x="5322994" y="3717032"/>
            <a:ext cx="3684408" cy="1938992"/>
          </a:xfrm>
          <a:prstGeom prst="rect">
            <a:avLst/>
          </a:prstGeom>
          <a:noFill/>
        </p:spPr>
        <p:txBody>
          <a:bodyPr wrap="square" rtlCol="0">
            <a:spAutoFit/>
          </a:bodyPr>
          <a:lstStyle/>
          <a:p>
            <a:pPr algn="ctr"/>
            <a:r>
              <a:rPr lang="es-MX" sz="1200" dirty="0">
                <a:latin typeface="Calibri" panose="020F0502020204030204" pitchFamily="34" charset="0"/>
              </a:rPr>
              <a:t>El encargado del tema de consulta es el Viceministerio de Interculturalidad, que tiene una Dirección de Consulta Previa, quien es rectora ya que supervisa, asiste técnicamente, acompaña, capacita, ordena y articula y da seguimiento a los procesos. </a:t>
            </a:r>
            <a:r>
              <a:rPr lang="es-MX" sz="1200" dirty="0" err="1">
                <a:latin typeface="Calibri" panose="020F0502020204030204" pitchFamily="34" charset="0"/>
              </a:rPr>
              <a:t>Perupetro</a:t>
            </a:r>
            <a:r>
              <a:rPr lang="es-MX" sz="1200" dirty="0">
                <a:latin typeface="Calibri" panose="020F0502020204030204" pitchFamily="34" charset="0"/>
              </a:rPr>
              <a:t> es la entidad promotora pues el Ministerio de Energía y Minas le delegó la competencia de llevar a cabo los procedimientos de consulta (dadas sus atribuciones para seleccionar y licitar áreas de exploración y explotación de hidrocarburos).</a:t>
            </a:r>
          </a:p>
        </p:txBody>
      </p:sp>
      <p:pic>
        <p:nvPicPr>
          <p:cNvPr id="29"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519"/>
          <a:stretch/>
        </p:blipFill>
        <p:spPr bwMode="auto">
          <a:xfrm>
            <a:off x="1702965" y="5877272"/>
            <a:ext cx="2869035" cy="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9374" y="5825398"/>
            <a:ext cx="1939997" cy="58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94315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3</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3</a:t>
            </a:fld>
            <a:endParaRPr lang="es-MX" dirty="0">
              <a:solidFill>
                <a:schemeClr val="bg1"/>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7" y="2681703"/>
            <a:ext cx="9145015" cy="369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
        <p:nvSpPr>
          <p:cNvPr id="11" name="10 CuadroTexto"/>
          <p:cNvSpPr txBox="1"/>
          <p:nvPr/>
        </p:nvSpPr>
        <p:spPr>
          <a:xfrm>
            <a:off x="251520" y="1196752"/>
            <a:ext cx="8640960" cy="1477328"/>
          </a:xfrm>
          <a:prstGeom prst="rect">
            <a:avLst/>
          </a:prstGeom>
          <a:noFill/>
        </p:spPr>
        <p:txBody>
          <a:bodyPr wrap="square" rtlCol="0">
            <a:spAutoFit/>
          </a:bodyPr>
          <a:lstStyle/>
          <a:p>
            <a:pPr algn="ctr"/>
            <a:r>
              <a:rPr lang="es-MX" dirty="0">
                <a:solidFill>
                  <a:srgbClr val="000000"/>
                </a:solidFill>
              </a:rPr>
              <a:t>En la reforma en materia energética se establecieron dos cambios fundamentales en la forma en la que se desarrolla el sector energético: Se incorporó la sustentabilidad como un criterio (Art. 25 de la CPEUM), y por otro, en sintonía con la reforma constitucional de 2011 en materia de derechos humanos, la legislación secundaria (Ley de Hidrocarburos y Ley de la industria Eléctrica) se establece el enfoque de derechos humanos.</a:t>
            </a:r>
          </a:p>
        </p:txBody>
      </p:sp>
    </p:spTree>
    <p:extLst>
      <p:ext uri="{BB962C8B-B14F-4D97-AF65-F5344CB8AC3E}">
        <p14:creationId xmlns:p14="http://schemas.microsoft.com/office/powerpoint/2010/main" val="154625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Análisis COMPARADO DE LA REGULACIÓN</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1320"/>
            <a:ext cx="813427"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2" y="3789040"/>
            <a:ext cx="720155"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3 Conector recto"/>
          <p:cNvCxnSpPr/>
          <p:nvPr/>
        </p:nvCxnSpPr>
        <p:spPr>
          <a:xfrm flipH="1">
            <a:off x="0" y="3645024"/>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642650" y="3874432"/>
            <a:ext cx="1872208" cy="369332"/>
          </a:xfrm>
          <a:prstGeom prst="rect">
            <a:avLst/>
          </a:prstGeom>
          <a:noFill/>
        </p:spPr>
        <p:txBody>
          <a:bodyPr wrap="square" rtlCol="0">
            <a:spAutoFit/>
          </a:bodyPr>
          <a:lstStyle/>
          <a:p>
            <a:r>
              <a:rPr lang="es-MX" b="1" dirty="0">
                <a:latin typeface="Calibri" panose="020F0502020204030204" pitchFamily="34" charset="0"/>
              </a:rPr>
              <a:t>Perú</a:t>
            </a:r>
          </a:p>
        </p:txBody>
      </p:sp>
      <p:sp>
        <p:nvSpPr>
          <p:cNvPr id="10" name="9 CuadroTexto"/>
          <p:cNvSpPr txBox="1"/>
          <p:nvPr/>
        </p:nvSpPr>
        <p:spPr>
          <a:xfrm>
            <a:off x="35496" y="827737"/>
            <a:ext cx="2520280" cy="369332"/>
          </a:xfrm>
          <a:prstGeom prst="rect">
            <a:avLst/>
          </a:prstGeom>
          <a:noFill/>
        </p:spPr>
        <p:txBody>
          <a:bodyPr wrap="square" rtlCol="0">
            <a:spAutoFit/>
          </a:bodyPr>
          <a:lstStyle/>
          <a:p>
            <a:pPr algn="ctr"/>
            <a:r>
              <a:rPr lang="es-MX" b="1" dirty="0">
                <a:latin typeface="Calibri" panose="020F0502020204030204" pitchFamily="34" charset="0"/>
              </a:rPr>
              <a:t>Colombia</a:t>
            </a:r>
          </a:p>
        </p:txBody>
      </p:sp>
      <p:sp>
        <p:nvSpPr>
          <p:cNvPr id="11" name="10 Rectángulo"/>
          <p:cNvSpPr/>
          <p:nvPr/>
        </p:nvSpPr>
        <p:spPr>
          <a:xfrm>
            <a:off x="2401532" y="837229"/>
            <a:ext cx="2170468" cy="3780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¿Cómo se consulta?</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784" y="1314238"/>
            <a:ext cx="6763235" cy="146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39 Rectángulo"/>
          <p:cNvSpPr/>
          <p:nvPr/>
        </p:nvSpPr>
        <p:spPr>
          <a:xfrm>
            <a:off x="2365528" y="3865750"/>
            <a:ext cx="2170468" cy="3780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¿Cómo se consulta?</a:t>
            </a: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4313834"/>
            <a:ext cx="7941205" cy="120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41 CuadroTexto"/>
          <p:cNvSpPr txBox="1"/>
          <p:nvPr/>
        </p:nvSpPr>
        <p:spPr>
          <a:xfrm>
            <a:off x="2384783" y="2823319"/>
            <a:ext cx="6672038" cy="646331"/>
          </a:xfrm>
          <a:prstGeom prst="rect">
            <a:avLst/>
          </a:prstGeom>
          <a:noFill/>
        </p:spPr>
        <p:txBody>
          <a:bodyPr wrap="square" rtlCol="0">
            <a:spAutoFit/>
          </a:bodyPr>
          <a:lstStyle/>
          <a:p>
            <a:pPr marL="171450" indent="-171450">
              <a:buFont typeface="Arial" panose="020B0604020202020204" pitchFamily="34" charset="0"/>
              <a:buChar char="•"/>
            </a:pPr>
            <a:r>
              <a:rPr lang="es-MX" sz="1200" dirty="0">
                <a:latin typeface="Calibri" panose="020F0502020204030204" pitchFamily="34" charset="0"/>
              </a:rPr>
              <a:t>Se consulta a comunidades indígenas ubicadas en el área de influencia del Proyecto. Existe un sólido catálogo de comunidades. Se consulta un Programa de Exploración y Extracción  de Hidrocarburos. El objetivo de la consulta es alcanzar el consentimiento.</a:t>
            </a:r>
          </a:p>
        </p:txBody>
      </p:sp>
      <p:sp>
        <p:nvSpPr>
          <p:cNvPr id="70" name="69 CuadroTexto"/>
          <p:cNvSpPr txBox="1"/>
          <p:nvPr/>
        </p:nvSpPr>
        <p:spPr>
          <a:xfrm>
            <a:off x="1115615" y="5856011"/>
            <a:ext cx="7941205" cy="461665"/>
          </a:xfrm>
          <a:prstGeom prst="rect">
            <a:avLst/>
          </a:prstGeom>
          <a:noFill/>
        </p:spPr>
        <p:txBody>
          <a:bodyPr wrap="square" rtlCol="0">
            <a:spAutoFit/>
          </a:bodyPr>
          <a:lstStyle/>
          <a:p>
            <a:pPr marL="171450" indent="-171450">
              <a:buFont typeface="Arial" panose="020B0604020202020204" pitchFamily="34" charset="0"/>
              <a:buChar char="•"/>
            </a:pPr>
            <a:r>
              <a:rPr lang="es-MX" sz="1200" dirty="0">
                <a:latin typeface="Calibri" panose="020F0502020204030204" pitchFamily="34" charset="0"/>
              </a:rPr>
              <a:t>Se consulta a comunidades indígenas ubicadas en el bloque o área a licitar. La materia a consultar es el bloque o área a licitar. El objetivo de la consulta es alcanzar el consentimiento.</a:t>
            </a:r>
          </a:p>
        </p:txBody>
      </p:sp>
    </p:spTree>
    <p:extLst>
      <p:ext uri="{BB962C8B-B14F-4D97-AF65-F5344CB8AC3E}">
        <p14:creationId xmlns:p14="http://schemas.microsoft.com/office/powerpoint/2010/main" val="358653395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Análisis COMPARADO DE LA REGULACIÓN</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92696"/>
            <a:ext cx="813427"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6004" y="692696"/>
            <a:ext cx="720155" cy="540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084168" y="836712"/>
            <a:ext cx="2520280" cy="369332"/>
          </a:xfrm>
          <a:prstGeom prst="rect">
            <a:avLst/>
          </a:prstGeom>
          <a:noFill/>
        </p:spPr>
        <p:txBody>
          <a:bodyPr wrap="square" rtlCol="0">
            <a:spAutoFit/>
          </a:bodyPr>
          <a:lstStyle/>
          <a:p>
            <a:r>
              <a:rPr lang="es-MX" b="1" dirty="0">
                <a:latin typeface="Calibri" panose="020F0502020204030204" pitchFamily="34" charset="0"/>
              </a:rPr>
              <a:t>Perú</a:t>
            </a:r>
          </a:p>
        </p:txBody>
      </p:sp>
      <p:sp>
        <p:nvSpPr>
          <p:cNvPr id="10" name="9 CuadroTexto"/>
          <p:cNvSpPr txBox="1"/>
          <p:nvPr/>
        </p:nvSpPr>
        <p:spPr>
          <a:xfrm>
            <a:off x="1835696" y="863480"/>
            <a:ext cx="2520280" cy="369332"/>
          </a:xfrm>
          <a:prstGeom prst="rect">
            <a:avLst/>
          </a:prstGeom>
          <a:noFill/>
        </p:spPr>
        <p:txBody>
          <a:bodyPr wrap="square" rtlCol="0">
            <a:spAutoFit/>
          </a:bodyPr>
          <a:lstStyle/>
          <a:p>
            <a:pPr algn="r"/>
            <a:r>
              <a:rPr lang="es-MX" b="1" dirty="0">
                <a:latin typeface="Calibri" panose="020F0502020204030204" pitchFamily="34" charset="0"/>
              </a:rPr>
              <a:t>Colombia</a:t>
            </a:r>
          </a:p>
        </p:txBody>
      </p:sp>
      <p:sp>
        <p:nvSpPr>
          <p:cNvPr id="11" name="10 Rectángulo"/>
          <p:cNvSpPr/>
          <p:nvPr/>
        </p:nvSpPr>
        <p:spPr>
          <a:xfrm>
            <a:off x="-5422" y="1344748"/>
            <a:ext cx="1049030" cy="3780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1200" b="1" dirty="0">
                <a:latin typeface="Calibri" panose="020F0502020204030204" pitchFamily="34" charset="0"/>
              </a:rPr>
              <a:t>Áreas de Oportunidad</a:t>
            </a:r>
          </a:p>
        </p:txBody>
      </p:sp>
      <p:sp>
        <p:nvSpPr>
          <p:cNvPr id="12" name="11 CuadroTexto"/>
          <p:cNvSpPr txBox="1"/>
          <p:nvPr/>
        </p:nvSpPr>
        <p:spPr>
          <a:xfrm>
            <a:off x="1115616" y="1340768"/>
            <a:ext cx="7848872" cy="5201424"/>
          </a:xfrm>
          <a:prstGeom prst="rect">
            <a:avLst/>
          </a:prstGeom>
          <a:noFill/>
        </p:spPr>
        <p:txBody>
          <a:bodyPr wrap="square" rtlCol="0">
            <a:spAutoFit/>
          </a:bodyPr>
          <a:lstStyle/>
          <a:p>
            <a:pPr marL="228600" indent="-228600" algn="just">
              <a:buAutoNum type="arabicPeriod"/>
            </a:pPr>
            <a:r>
              <a:rPr lang="es-MX" sz="1400" b="1" dirty="0">
                <a:latin typeface="Calibri" panose="020F0502020204030204" pitchFamily="34" charset="0"/>
              </a:rPr>
              <a:t>En el proceso de identificación de pueblos indígenas</a:t>
            </a:r>
          </a:p>
          <a:p>
            <a:pPr marL="228600" indent="-228600" algn="just">
              <a:buAutoNum type="arabicPeriod"/>
            </a:pPr>
            <a:endParaRPr lang="es-MX" sz="1200" dirty="0">
              <a:latin typeface="Calibri" panose="020F0502020204030204" pitchFamily="34" charset="0"/>
            </a:endParaRPr>
          </a:p>
          <a:p>
            <a:pPr algn="just"/>
            <a:r>
              <a:rPr lang="es-MX" sz="1200" dirty="0">
                <a:latin typeface="Calibri" panose="020F0502020204030204" pitchFamily="34" charset="0"/>
              </a:rPr>
              <a:t>Pérdida de identidad cultural. Existen comunidades mixtas.</a:t>
            </a:r>
          </a:p>
          <a:p>
            <a:pPr algn="just"/>
            <a:r>
              <a:rPr lang="es-MX" sz="1200" dirty="0">
                <a:latin typeface="Calibri" panose="020F0502020204030204" pitchFamily="34" charset="0"/>
              </a:rPr>
              <a:t>No existen bases de datos que identifiquen a las comunidades.</a:t>
            </a:r>
          </a:p>
          <a:p>
            <a:pPr algn="just"/>
            <a:r>
              <a:rPr lang="es-MX" sz="1200" dirty="0">
                <a:latin typeface="Calibri" panose="020F0502020204030204" pitchFamily="34" charset="0"/>
              </a:rPr>
              <a:t>Falta de claridad en el ordenamiento territorial.</a:t>
            </a:r>
          </a:p>
          <a:p>
            <a:pPr algn="just"/>
            <a:r>
              <a:rPr lang="es-MX" sz="1200" dirty="0">
                <a:latin typeface="Calibri" panose="020F0502020204030204" pitchFamily="34" charset="0"/>
              </a:rPr>
              <a:t>No existe registro de la titularidad de los territorios.</a:t>
            </a:r>
          </a:p>
          <a:p>
            <a:pPr algn="just"/>
            <a:r>
              <a:rPr lang="es-MX" sz="1200" dirty="0">
                <a:latin typeface="Calibri" panose="020F0502020204030204" pitchFamily="34" charset="0"/>
              </a:rPr>
              <a:t>Afectación directa es un concepto poroso.</a:t>
            </a:r>
          </a:p>
          <a:p>
            <a:pPr algn="just"/>
            <a:endParaRPr lang="es-MX" sz="1200" dirty="0">
              <a:latin typeface="Calibri" panose="020F0502020204030204" pitchFamily="34" charset="0"/>
            </a:endParaRPr>
          </a:p>
          <a:p>
            <a:pPr algn="just"/>
            <a:r>
              <a:rPr lang="es-MX" sz="1400" b="1" dirty="0">
                <a:latin typeface="Calibri" panose="020F0502020204030204" pitchFamily="34" charset="0"/>
              </a:rPr>
              <a:t>2. Identificación de las afectaciones a los derechos colectivos</a:t>
            </a:r>
          </a:p>
          <a:p>
            <a:pPr algn="just"/>
            <a:endParaRPr lang="es-MX" sz="1200" dirty="0">
              <a:latin typeface="Calibri" panose="020F0502020204030204" pitchFamily="34" charset="0"/>
            </a:endParaRPr>
          </a:p>
          <a:p>
            <a:pPr algn="just"/>
            <a:r>
              <a:rPr lang="es-MX" sz="1200" dirty="0">
                <a:latin typeface="Calibri" panose="020F0502020204030204" pitchFamily="34" charset="0"/>
              </a:rPr>
              <a:t>Afectaciones cercanas y lejanas, perspectiva territorial.</a:t>
            </a:r>
          </a:p>
          <a:p>
            <a:pPr algn="just"/>
            <a:r>
              <a:rPr lang="es-MX" sz="1200" dirty="0">
                <a:latin typeface="Calibri" panose="020F0502020204030204" pitchFamily="34" charset="0"/>
              </a:rPr>
              <a:t>Participación de los pueblos en la definición de medidas y estrategias de manejo y mitigación.</a:t>
            </a:r>
          </a:p>
          <a:p>
            <a:pPr algn="just"/>
            <a:r>
              <a:rPr lang="es-MX" sz="1200" dirty="0">
                <a:latin typeface="Calibri" panose="020F0502020204030204" pitchFamily="34" charset="0"/>
              </a:rPr>
              <a:t>Relevancia del estudio de impacto socio ambiental</a:t>
            </a:r>
          </a:p>
          <a:p>
            <a:pPr algn="just"/>
            <a:endParaRPr lang="es-MX" sz="1200" dirty="0">
              <a:latin typeface="Calibri" panose="020F0502020204030204" pitchFamily="34" charset="0"/>
            </a:endParaRPr>
          </a:p>
          <a:p>
            <a:pPr algn="just"/>
            <a:r>
              <a:rPr lang="es-MX" sz="1400" b="1" dirty="0">
                <a:latin typeface="Calibri" panose="020F0502020204030204" pitchFamily="34" charset="0"/>
              </a:rPr>
              <a:t>3. Entrega de información en el marco de los procedimientos de consulta</a:t>
            </a:r>
          </a:p>
          <a:p>
            <a:pPr algn="just"/>
            <a:endParaRPr lang="es-MX" sz="1200" dirty="0">
              <a:latin typeface="Calibri" panose="020F0502020204030204" pitchFamily="34" charset="0"/>
            </a:endParaRPr>
          </a:p>
          <a:p>
            <a:pPr algn="just"/>
            <a:r>
              <a:rPr lang="es-MX" sz="1200" dirty="0">
                <a:latin typeface="Calibri" panose="020F0502020204030204" pitchFamily="34" charset="0"/>
              </a:rPr>
              <a:t>Conocimiento sobre el derecho a la consulta y la normatividad</a:t>
            </a:r>
          </a:p>
          <a:p>
            <a:pPr algn="just"/>
            <a:r>
              <a:rPr lang="es-MX" sz="1200" dirty="0">
                <a:latin typeface="Calibri" panose="020F0502020204030204" pitchFamily="34" charset="0"/>
              </a:rPr>
              <a:t>Lenguaje y pertinencia cultural</a:t>
            </a:r>
          </a:p>
          <a:p>
            <a:pPr algn="just"/>
            <a:endParaRPr lang="es-MX" sz="1200" dirty="0">
              <a:latin typeface="Calibri" panose="020F0502020204030204" pitchFamily="34" charset="0"/>
            </a:endParaRPr>
          </a:p>
          <a:p>
            <a:pPr algn="just"/>
            <a:r>
              <a:rPr lang="es-MX" sz="1400" b="1" dirty="0">
                <a:latin typeface="Calibri" panose="020F0502020204030204" pitchFamily="34" charset="0"/>
              </a:rPr>
              <a:t>4. Condiciones para el diálogo</a:t>
            </a:r>
          </a:p>
          <a:p>
            <a:pPr algn="just"/>
            <a:endParaRPr lang="es-MX" sz="1200" dirty="0">
              <a:latin typeface="Calibri" panose="020F0502020204030204" pitchFamily="34" charset="0"/>
            </a:endParaRPr>
          </a:p>
          <a:p>
            <a:pPr algn="just"/>
            <a:r>
              <a:rPr lang="es-MX" sz="1200" dirty="0">
                <a:latin typeface="Calibri" panose="020F0502020204030204" pitchFamily="34" charset="0"/>
              </a:rPr>
              <a:t>Fortalecimiento de capacidades de los pueblos en materia de consulta</a:t>
            </a:r>
          </a:p>
          <a:p>
            <a:pPr algn="just"/>
            <a:r>
              <a:rPr lang="es-MX" sz="1200" dirty="0">
                <a:latin typeface="Calibri" panose="020F0502020204030204" pitchFamily="34" charset="0"/>
              </a:rPr>
              <a:t>Flexibilización del proceso y plazos</a:t>
            </a:r>
          </a:p>
          <a:p>
            <a:pPr algn="just"/>
            <a:r>
              <a:rPr lang="es-MX" sz="1200" dirty="0">
                <a:latin typeface="Calibri" panose="020F0502020204030204" pitchFamily="34" charset="0"/>
              </a:rPr>
              <a:t>Resolver pasivos sociales antes o en el marco de procedimientos de consulta</a:t>
            </a:r>
          </a:p>
          <a:p>
            <a:pPr algn="just"/>
            <a:r>
              <a:rPr lang="es-MX" sz="1200" dirty="0">
                <a:latin typeface="Calibri" panose="020F0502020204030204" pitchFamily="34" charset="0"/>
              </a:rPr>
              <a:t>Afianzar mecanismo de seguimiento de acuerdos</a:t>
            </a:r>
          </a:p>
          <a:p>
            <a:pPr algn="just"/>
            <a:r>
              <a:rPr lang="es-MX" sz="1200" dirty="0">
                <a:latin typeface="Calibri" panose="020F0502020204030204" pitchFamily="34" charset="0"/>
              </a:rPr>
              <a:t>Asesores para los pueblos</a:t>
            </a:r>
          </a:p>
          <a:p>
            <a:pPr algn="just"/>
            <a:r>
              <a:rPr lang="es-MX" sz="1200" dirty="0">
                <a:latin typeface="Calibri" panose="020F0502020204030204" pitchFamily="34" charset="0"/>
              </a:rPr>
              <a:t>Revertir asimetrías para el diálogo eficaz</a:t>
            </a:r>
          </a:p>
        </p:txBody>
      </p:sp>
    </p:spTree>
    <p:extLst>
      <p:ext uri="{BB962C8B-B14F-4D97-AF65-F5344CB8AC3E}">
        <p14:creationId xmlns:p14="http://schemas.microsoft.com/office/powerpoint/2010/main" val="1493838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r>
              <a:rPr lang="es-MX" sz="900" b="1" baseline="30000" dirty="0">
                <a:solidFill>
                  <a:schemeClr val="bg1"/>
                </a:solidFill>
                <a:latin typeface="Arial" panose="020B0604020202020204" pitchFamily="34" charset="0"/>
                <a:ea typeface="Arial Unicode MS" panose="020B0604020202020204" pitchFamily="34" charset="-128"/>
                <a:cs typeface="Arial" panose="020B0604020202020204" pitchFamily="34" charset="0"/>
              </a:rPr>
              <a:t>1</a:t>
            </a:r>
            <a:r>
              <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rPr>
              <a:t> Informe sobre Desarrollo Humano de los Pueblos Indígenas en México. El reto de la desigualdad de oportunidades. PNUD, 2010.</a:t>
            </a: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ELEMENTOS PARA EL MODELO DE CONSULTA MEXICANO</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sp>
        <p:nvSpPr>
          <p:cNvPr id="2" name="1 CuadroTexto"/>
          <p:cNvSpPr txBox="1"/>
          <p:nvPr/>
        </p:nvSpPr>
        <p:spPr>
          <a:xfrm>
            <a:off x="182630" y="692696"/>
            <a:ext cx="8712968" cy="369332"/>
          </a:xfrm>
          <a:prstGeom prst="rect">
            <a:avLst/>
          </a:prstGeom>
          <a:noFill/>
        </p:spPr>
        <p:txBody>
          <a:bodyPr wrap="square" rtlCol="0">
            <a:spAutoFit/>
          </a:bodyPr>
          <a:lstStyle/>
          <a:p>
            <a:pPr algn="ctr"/>
            <a:r>
              <a:rPr lang="es-MX" b="1" u="sng" dirty="0">
                <a:solidFill>
                  <a:schemeClr val="accent2"/>
                </a:solidFill>
                <a:latin typeface="Calibri" panose="020F0502020204030204" pitchFamily="34" charset="0"/>
              </a:rPr>
              <a:t>Pueblos indígenas en México: ubicación y principales características.</a:t>
            </a:r>
          </a:p>
        </p:txBody>
      </p:sp>
      <p:sp>
        <p:nvSpPr>
          <p:cNvPr id="4" name="3 CuadroTexto"/>
          <p:cNvSpPr txBox="1"/>
          <p:nvPr/>
        </p:nvSpPr>
        <p:spPr>
          <a:xfrm>
            <a:off x="6151262" y="1196752"/>
            <a:ext cx="2957242" cy="5262979"/>
          </a:xfrm>
          <a:prstGeom prst="rect">
            <a:avLst/>
          </a:prstGeom>
          <a:noFill/>
        </p:spPr>
        <p:txBody>
          <a:bodyPr wrap="square" rtlCol="0">
            <a:spAutoFit/>
          </a:bodyPr>
          <a:lstStyle/>
          <a:p>
            <a:pPr algn="ctr"/>
            <a:r>
              <a:rPr lang="es-MX" sz="1200" b="1" dirty="0">
                <a:latin typeface="Calibri" panose="020F0502020204030204" pitchFamily="34" charset="0"/>
              </a:rPr>
              <a:t>Panorama general de la desigualdad mediante indicadores de marginación, acceso a servicios, salud y pobreza.</a:t>
            </a:r>
            <a:r>
              <a:rPr lang="es-MX" sz="1200" b="1" baseline="30000" dirty="0">
                <a:latin typeface="Calibri" panose="020F0502020204030204" pitchFamily="34" charset="0"/>
              </a:rPr>
              <a:t>1</a:t>
            </a:r>
          </a:p>
          <a:p>
            <a:pPr marL="171450" indent="-171450">
              <a:buFont typeface="Arial" panose="020B0604020202020204" pitchFamily="34" charset="0"/>
              <a:buChar char="•"/>
            </a:pPr>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35% de la PI habita en municipios de alta y muy alta marginación.</a:t>
            </a:r>
          </a:p>
          <a:p>
            <a:pPr algn="just"/>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38% prevalencia de desnutrición infantil en PI, mientras que en población no indígena es de 12.5%.</a:t>
            </a:r>
          </a:p>
          <a:p>
            <a:pPr marL="171450" indent="-171450" algn="just">
              <a:buFont typeface="Arial" panose="020B0604020202020204" pitchFamily="34" charset="0"/>
              <a:buChar char="•"/>
            </a:pPr>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44% viviendas de población indígena no tienen drenaje, comparado con 13% de viviendas de población no indígena.</a:t>
            </a:r>
          </a:p>
          <a:p>
            <a:pPr marL="171450" indent="-171450" algn="just">
              <a:buFont typeface="Arial" panose="020B0604020202020204" pitchFamily="34" charset="0"/>
              <a:buChar char="•"/>
            </a:pPr>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38% de viviendas con población indígena tiene piso de tierra, mientras que en el caso de población no indígena sólo el 10.2%</a:t>
            </a:r>
          </a:p>
          <a:p>
            <a:pPr marL="171450" indent="-171450" algn="just">
              <a:buFont typeface="Arial" panose="020B0604020202020204" pitchFamily="34" charset="0"/>
              <a:buChar char="•"/>
            </a:pPr>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Alrededor del 72% de la población indígena no es derechohabiente a alguna institución de salud.</a:t>
            </a:r>
          </a:p>
          <a:p>
            <a:pPr marL="171450" indent="-171450" algn="just">
              <a:buFont typeface="Arial" panose="020B0604020202020204" pitchFamily="34" charset="0"/>
              <a:buChar char="•"/>
            </a:pPr>
            <a:endParaRPr lang="es-MX" sz="1200" dirty="0">
              <a:latin typeface="Calibri" panose="020F0502020204030204" pitchFamily="34" charset="0"/>
            </a:endParaRPr>
          </a:p>
          <a:p>
            <a:pPr marL="171450" indent="-171450" algn="just">
              <a:buFont typeface="Arial" panose="020B0604020202020204" pitchFamily="34" charset="0"/>
              <a:buChar char="•"/>
            </a:pPr>
            <a:r>
              <a:rPr lang="es-MX" sz="1200" dirty="0">
                <a:latin typeface="Calibri" panose="020F0502020204030204" pitchFamily="34" charset="0"/>
              </a:rPr>
              <a:t>El riesgo de morir durante el embarazo, parto o puerperio se triplica en los municipios que son mayoritariamente indígenas .</a:t>
            </a:r>
          </a:p>
        </p:txBody>
      </p:sp>
      <p:cxnSp>
        <p:nvCxnSpPr>
          <p:cNvPr id="8" name="7 Conector recto"/>
          <p:cNvCxnSpPr/>
          <p:nvPr/>
        </p:nvCxnSpPr>
        <p:spPr>
          <a:xfrm>
            <a:off x="6131983" y="1196752"/>
            <a:ext cx="24193" cy="5215274"/>
          </a:xfrm>
          <a:prstGeom prst="line">
            <a:avLst/>
          </a:prstGeom>
          <a:ln w="38100">
            <a:solidFill>
              <a:schemeClr val="accent4">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916246"/>
            <a:ext cx="3357276" cy="23042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8 CuadroTexto"/>
          <p:cNvSpPr txBox="1"/>
          <p:nvPr/>
        </p:nvSpPr>
        <p:spPr>
          <a:xfrm>
            <a:off x="72008" y="1916246"/>
            <a:ext cx="2483768" cy="3600986"/>
          </a:xfrm>
          <a:prstGeom prst="rect">
            <a:avLst/>
          </a:prstGeom>
          <a:noFill/>
        </p:spPr>
        <p:txBody>
          <a:bodyPr wrap="square" rtlCol="0">
            <a:spAutoFit/>
          </a:bodyPr>
          <a:lstStyle/>
          <a:p>
            <a:pPr marL="285750" indent="-285750" algn="just">
              <a:buFont typeface="Arial" panose="020B0604020202020204" pitchFamily="34" charset="0"/>
              <a:buChar char="•"/>
            </a:pPr>
            <a:r>
              <a:rPr lang="es-MX" sz="1200" dirty="0">
                <a:latin typeface="Calibri" panose="020F0502020204030204" pitchFamily="34" charset="0"/>
              </a:rPr>
              <a:t>En México hay 25 regiones indígenas </a:t>
            </a:r>
            <a:r>
              <a:rPr lang="es-MX" sz="1200" dirty="0">
                <a:latin typeface="Calibri" panose="020F0502020204030204" pitchFamily="34" charset="0"/>
                <a:hlinkClick r:id="rId3"/>
              </a:rPr>
              <a:t>(Ver Documento)</a:t>
            </a:r>
            <a:r>
              <a:rPr lang="es-MX" sz="1200" dirty="0">
                <a:latin typeface="Calibri" panose="020F0502020204030204" pitchFamily="34" charset="0"/>
              </a:rPr>
              <a:t>. De conformidad con el </a:t>
            </a:r>
            <a:r>
              <a:rPr lang="es-MX" sz="1200" b="1" dirty="0">
                <a:solidFill>
                  <a:schemeClr val="accent2"/>
                </a:solidFill>
                <a:latin typeface="Calibri" panose="020F0502020204030204" pitchFamily="34" charset="0"/>
              </a:rPr>
              <a:t>Censo 2010, en México hay 15.7 millones de personas indígenas</a:t>
            </a:r>
            <a:r>
              <a:rPr lang="es-MX" sz="1200" dirty="0">
                <a:latin typeface="Calibri" panose="020F0502020204030204" pitchFamily="34" charset="0"/>
              </a:rPr>
              <a:t>.</a:t>
            </a:r>
          </a:p>
          <a:p>
            <a:pPr marL="285750" indent="-285750" algn="just">
              <a:buFont typeface="Arial" panose="020B0604020202020204" pitchFamily="34" charset="0"/>
              <a:buChar char="•"/>
            </a:pPr>
            <a:endParaRPr lang="es-MX" sz="1200" dirty="0">
              <a:latin typeface="Calibri" panose="020F0502020204030204" pitchFamily="34" charset="0"/>
            </a:endParaRPr>
          </a:p>
          <a:p>
            <a:pPr marL="285750" indent="-285750" algn="just">
              <a:buFont typeface="Arial" panose="020B0604020202020204" pitchFamily="34" charset="0"/>
              <a:buChar char="•"/>
            </a:pPr>
            <a:r>
              <a:rPr lang="es-MX" sz="1200" dirty="0">
                <a:latin typeface="Calibri" panose="020F0502020204030204" pitchFamily="34" charset="0"/>
              </a:rPr>
              <a:t>Entre las principales lenguas indígenas se encuentran el </a:t>
            </a:r>
            <a:r>
              <a:rPr lang="es-MX" sz="1200" b="1" dirty="0">
                <a:solidFill>
                  <a:schemeClr val="accent2"/>
                </a:solidFill>
                <a:latin typeface="Calibri" panose="020F0502020204030204" pitchFamily="34" charset="0"/>
              </a:rPr>
              <a:t>Maya, el Náhuatl, el Otomí, el Zapoteco, el </a:t>
            </a:r>
            <a:r>
              <a:rPr lang="es-MX" sz="1200" b="1" dirty="0" err="1">
                <a:solidFill>
                  <a:schemeClr val="accent2"/>
                </a:solidFill>
                <a:latin typeface="Calibri" panose="020F0502020204030204" pitchFamily="34" charset="0"/>
              </a:rPr>
              <a:t>Tseltal</a:t>
            </a:r>
            <a:r>
              <a:rPr lang="es-MX" sz="1200" b="1" dirty="0">
                <a:solidFill>
                  <a:schemeClr val="accent2"/>
                </a:solidFill>
                <a:latin typeface="Calibri" panose="020F0502020204030204" pitchFamily="34" charset="0"/>
              </a:rPr>
              <a:t> y el </a:t>
            </a:r>
            <a:r>
              <a:rPr lang="es-MX" sz="1200" b="1" dirty="0" err="1">
                <a:solidFill>
                  <a:schemeClr val="accent2"/>
                </a:solidFill>
                <a:latin typeface="Calibri" panose="020F0502020204030204" pitchFamily="34" charset="0"/>
              </a:rPr>
              <a:t>Tsotsil</a:t>
            </a:r>
            <a:r>
              <a:rPr lang="es-MX" sz="1200" b="1" dirty="0">
                <a:solidFill>
                  <a:schemeClr val="accent2"/>
                </a:solidFill>
                <a:latin typeface="Calibri" panose="020F0502020204030204" pitchFamily="34" charset="0"/>
              </a:rPr>
              <a:t>. </a:t>
            </a:r>
            <a:r>
              <a:rPr lang="es-MX" sz="1200" dirty="0">
                <a:latin typeface="Calibri" panose="020F0502020204030204" pitchFamily="34" charset="0"/>
              </a:rPr>
              <a:t>(INEGI, 2015)</a:t>
            </a:r>
          </a:p>
          <a:p>
            <a:pPr marL="285750" indent="-285750" algn="just">
              <a:buFont typeface="Arial" panose="020B0604020202020204" pitchFamily="34" charset="0"/>
              <a:buChar char="•"/>
            </a:pPr>
            <a:endParaRPr lang="es-MX" sz="1200" dirty="0">
              <a:latin typeface="Calibri" panose="020F0502020204030204" pitchFamily="34" charset="0"/>
            </a:endParaRPr>
          </a:p>
          <a:p>
            <a:pPr marL="285750" indent="-285750" algn="just">
              <a:buFont typeface="Arial" panose="020B0604020202020204" pitchFamily="34" charset="0"/>
              <a:buChar char="•"/>
            </a:pPr>
            <a:r>
              <a:rPr lang="es-MX" sz="1200" dirty="0">
                <a:latin typeface="Calibri" panose="020F0502020204030204" pitchFamily="34" charset="0"/>
              </a:rPr>
              <a:t>De acuerdo a la Encuesta Intercensal hay 7,382,785 hablantes de lengua indígena, pero hay </a:t>
            </a:r>
            <a:r>
              <a:rPr lang="es-MX" sz="1200" b="1" dirty="0">
                <a:solidFill>
                  <a:schemeClr val="accent2"/>
                </a:solidFill>
                <a:latin typeface="Calibri" panose="020F0502020204030204" pitchFamily="34" charset="0"/>
              </a:rPr>
              <a:t>25,101,458 personas que se auto adscriben </a:t>
            </a:r>
            <a:r>
              <a:rPr lang="es-MX" sz="1200" dirty="0">
                <a:latin typeface="Calibri" panose="020F0502020204030204" pitchFamily="34" charset="0"/>
              </a:rPr>
              <a:t>indígenas, es decir, el 25% de la población total del país.</a:t>
            </a:r>
          </a:p>
        </p:txBody>
      </p:sp>
      <p:sp>
        <p:nvSpPr>
          <p:cNvPr id="10" name="9 Rectángulo"/>
          <p:cNvSpPr/>
          <p:nvPr/>
        </p:nvSpPr>
        <p:spPr>
          <a:xfrm>
            <a:off x="2699792" y="4292510"/>
            <a:ext cx="3357276" cy="122413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600" dirty="0">
                <a:latin typeface="Calibri" panose="020F0502020204030204" pitchFamily="34" charset="0"/>
              </a:rPr>
              <a:t>Pueblos indígenas de México ubicados en áreas de interés del sector hidrocarburos: Huastecos, Totonacos, Chontales, Choles, Náhuatl, Otomíes, Zoques y Popolucas. </a:t>
            </a:r>
          </a:p>
        </p:txBody>
      </p:sp>
      <p:sp>
        <p:nvSpPr>
          <p:cNvPr id="11" name="10 CuadroTexto"/>
          <p:cNvSpPr txBox="1"/>
          <p:nvPr/>
        </p:nvSpPr>
        <p:spPr>
          <a:xfrm>
            <a:off x="4211960" y="1969089"/>
            <a:ext cx="1800200" cy="523220"/>
          </a:xfrm>
          <a:prstGeom prst="rect">
            <a:avLst/>
          </a:prstGeom>
          <a:noFill/>
        </p:spPr>
        <p:txBody>
          <a:bodyPr wrap="square" rtlCol="0">
            <a:spAutoFit/>
          </a:bodyPr>
          <a:lstStyle/>
          <a:p>
            <a:pPr algn="ctr"/>
            <a:r>
              <a:rPr lang="es-MX" sz="1400" b="1" dirty="0">
                <a:latin typeface="Calibri" panose="020F0502020204030204" pitchFamily="34" charset="0"/>
              </a:rPr>
              <a:t>Regiones indígenas de México</a:t>
            </a:r>
          </a:p>
        </p:txBody>
      </p:sp>
    </p:spTree>
    <p:extLst>
      <p:ext uri="{BB962C8B-B14F-4D97-AF65-F5344CB8AC3E}">
        <p14:creationId xmlns:p14="http://schemas.microsoft.com/office/powerpoint/2010/main" val="85815133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Análisis de casos</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58660324"/>
              </p:ext>
            </p:extLst>
          </p:nvPr>
        </p:nvGraphicFramePr>
        <p:xfrm>
          <a:off x="107504" y="692696"/>
          <a:ext cx="8928993" cy="5582700"/>
        </p:xfrm>
        <a:graphic>
          <a:graphicData uri="http://schemas.openxmlformats.org/drawingml/2006/table">
            <a:tbl>
              <a:tblPr firstRow="1" bandRow="1">
                <a:tableStyleId>{5C22544A-7EE6-4342-B048-85BDC9FD1C3A}</a:tableStyleId>
              </a:tblPr>
              <a:tblGrid>
                <a:gridCol w="1901727">
                  <a:extLst>
                    <a:ext uri="{9D8B030D-6E8A-4147-A177-3AD203B41FA5}">
                      <a16:colId xmlns:a16="http://schemas.microsoft.com/office/drawing/2014/main" val="20000"/>
                    </a:ext>
                  </a:extLst>
                </a:gridCol>
                <a:gridCol w="2342422">
                  <a:extLst>
                    <a:ext uri="{9D8B030D-6E8A-4147-A177-3AD203B41FA5}">
                      <a16:colId xmlns:a16="http://schemas.microsoft.com/office/drawing/2014/main" val="20001"/>
                    </a:ext>
                  </a:extLst>
                </a:gridCol>
                <a:gridCol w="2342422">
                  <a:extLst>
                    <a:ext uri="{9D8B030D-6E8A-4147-A177-3AD203B41FA5}">
                      <a16:colId xmlns:a16="http://schemas.microsoft.com/office/drawing/2014/main" val="20002"/>
                    </a:ext>
                  </a:extLst>
                </a:gridCol>
                <a:gridCol w="2342422">
                  <a:extLst>
                    <a:ext uri="{9D8B030D-6E8A-4147-A177-3AD203B41FA5}">
                      <a16:colId xmlns:a16="http://schemas.microsoft.com/office/drawing/2014/main" val="20003"/>
                    </a:ext>
                  </a:extLst>
                </a:gridCol>
              </a:tblGrid>
              <a:tr h="545443">
                <a:tc>
                  <a:txBody>
                    <a:bodyPr/>
                    <a:lstStyle/>
                    <a:p>
                      <a:pPr algn="ctr"/>
                      <a:endParaRPr lang="es-MX" sz="1200" b="0" dirty="0">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Tribu Yaqui</a:t>
                      </a:r>
                    </a:p>
                  </a:txBody>
                  <a:tcPr anchor="ctr"/>
                </a:tc>
                <a:tc>
                  <a:txBody>
                    <a:bodyPr/>
                    <a:lstStyle/>
                    <a:p>
                      <a:pPr algn="ctr"/>
                      <a:r>
                        <a:rPr lang="es-MX" sz="1200" b="1" dirty="0">
                          <a:solidFill>
                            <a:schemeClr val="tx1"/>
                          </a:solidFill>
                          <a:latin typeface="Calibri" panose="020F0502020204030204" pitchFamily="34" charset="0"/>
                        </a:rPr>
                        <a:t>Comunidad</a:t>
                      </a:r>
                      <a:r>
                        <a:rPr lang="es-MX" sz="1200" b="1" baseline="0" dirty="0">
                          <a:solidFill>
                            <a:schemeClr val="tx1"/>
                          </a:solidFill>
                          <a:latin typeface="Calibri" panose="020F0502020204030204" pitchFamily="34" charset="0"/>
                        </a:rPr>
                        <a:t> Zapoteca de Juchitán</a:t>
                      </a:r>
                      <a:endParaRPr lang="es-MX" sz="1200" b="1" dirty="0">
                        <a:solidFill>
                          <a:schemeClr val="tx1"/>
                        </a:solidFill>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Comunidades</a:t>
                      </a:r>
                      <a:r>
                        <a:rPr lang="es-MX" sz="1200" b="1" baseline="0" dirty="0">
                          <a:solidFill>
                            <a:schemeClr val="tx1"/>
                          </a:solidFill>
                          <a:latin typeface="Calibri" panose="020F0502020204030204" pitchFamily="34" charset="0"/>
                        </a:rPr>
                        <a:t> Rarámuris de Chihuahua</a:t>
                      </a:r>
                      <a:endParaRPr lang="es-MX" sz="1200" b="1"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0"/>
                  </a:ext>
                </a:extLst>
              </a:tr>
              <a:tr h="545443">
                <a:tc>
                  <a:txBody>
                    <a:bodyPr/>
                    <a:lstStyle/>
                    <a:p>
                      <a:pPr algn="ctr"/>
                      <a:r>
                        <a:rPr lang="es-MX" sz="1200" b="1" dirty="0">
                          <a:latin typeface="Calibri" panose="020F0502020204030204" pitchFamily="34" charset="0"/>
                        </a:rPr>
                        <a:t>Proyecto</a:t>
                      </a:r>
                    </a:p>
                  </a:txBody>
                  <a:tcPr anchor="ctr"/>
                </a:tc>
                <a:tc>
                  <a:txBody>
                    <a:bodyPr/>
                    <a:lstStyle/>
                    <a:p>
                      <a:pPr algn="ctr"/>
                      <a:r>
                        <a:rPr lang="es-MX" sz="1200" b="0" dirty="0">
                          <a:latin typeface="Calibri" panose="020F0502020204030204" pitchFamily="34" charset="0"/>
                        </a:rPr>
                        <a:t>90 km de un Gasoducto de aproximadamente 830 km</a:t>
                      </a:r>
                    </a:p>
                  </a:txBody>
                  <a:tcPr anchor="ctr"/>
                </a:tc>
                <a:tc>
                  <a:txBody>
                    <a:bodyPr/>
                    <a:lstStyle/>
                    <a:p>
                      <a:pPr algn="ctr"/>
                      <a:r>
                        <a:rPr lang="es-MX" sz="1200" b="0" dirty="0">
                          <a:latin typeface="Calibri" panose="020F0502020204030204" pitchFamily="34" charset="0"/>
                        </a:rPr>
                        <a:t>Parque eólico en</a:t>
                      </a:r>
                      <a:r>
                        <a:rPr lang="es-MX" sz="1200" b="0" baseline="0" dirty="0">
                          <a:latin typeface="Calibri" panose="020F0502020204030204" pitchFamily="34" charset="0"/>
                        </a:rPr>
                        <a:t> un polígono de 5332 hectáreas</a:t>
                      </a:r>
                      <a:endParaRPr lang="es-MX" sz="1200" b="0" dirty="0">
                        <a:latin typeface="Calibri" panose="020F0502020204030204" pitchFamily="34" charset="0"/>
                      </a:endParaRPr>
                    </a:p>
                  </a:txBody>
                  <a:tcPr anchor="ctr"/>
                </a:tc>
                <a:tc>
                  <a:txBody>
                    <a:bodyPr/>
                    <a:lstStyle/>
                    <a:p>
                      <a:pPr algn="ctr"/>
                      <a:r>
                        <a:rPr lang="es-MX" sz="1200" b="0" dirty="0">
                          <a:latin typeface="Calibri" panose="020F0502020204030204" pitchFamily="34" charset="0"/>
                        </a:rPr>
                        <a:t>160 km de Gasoducto de aproximadamente 560 km</a:t>
                      </a:r>
                    </a:p>
                  </a:txBody>
                  <a:tcPr anchor="ctr"/>
                </a:tc>
                <a:extLst>
                  <a:ext uri="{0D108BD9-81ED-4DB2-BD59-A6C34878D82A}">
                    <a16:rowId xmlns:a16="http://schemas.microsoft.com/office/drawing/2014/main" val="10001"/>
                  </a:ext>
                </a:extLst>
              </a:tr>
              <a:tr h="1199974">
                <a:tc>
                  <a:txBody>
                    <a:bodyPr/>
                    <a:lstStyle/>
                    <a:p>
                      <a:pPr algn="ctr"/>
                      <a:r>
                        <a:rPr lang="es-MX" sz="1200" b="0" i="1" dirty="0">
                          <a:latin typeface="Calibri" panose="020F0502020204030204" pitchFamily="34" charset="0"/>
                        </a:rPr>
                        <a:t>Descripción del Proyecto</a:t>
                      </a:r>
                    </a:p>
                  </a:txBody>
                  <a:tcPr anchor="ctr"/>
                </a:tc>
                <a:tc>
                  <a:txBody>
                    <a:bodyPr/>
                    <a:lstStyle/>
                    <a:p>
                      <a:pPr algn="ctr"/>
                      <a:r>
                        <a:rPr lang="es-MX" sz="1200" b="0" dirty="0">
                          <a:latin typeface="Calibri" panose="020F0502020204030204" pitchFamily="34" charset="0"/>
                        </a:rPr>
                        <a:t>Proyecto de Transporte para suministrar Gas Natural a</a:t>
                      </a:r>
                      <a:r>
                        <a:rPr lang="es-MX" sz="1200" b="0" baseline="0" dirty="0">
                          <a:latin typeface="Calibri" panose="020F0502020204030204" pitchFamily="34" charset="0"/>
                        </a:rPr>
                        <a:t> Centrales de Generación Eléctrica</a:t>
                      </a:r>
                      <a:endParaRPr lang="es-MX" sz="1200" b="0" dirty="0">
                        <a:latin typeface="Calibri" panose="020F0502020204030204" pitchFamily="34" charset="0"/>
                      </a:endParaRPr>
                    </a:p>
                  </a:txBody>
                  <a:tcPr anchor="ctr"/>
                </a:tc>
                <a:tc>
                  <a:txBody>
                    <a:bodyPr/>
                    <a:lstStyle/>
                    <a:p>
                      <a:pPr algn="ctr"/>
                      <a:r>
                        <a:rPr lang="es-MX" sz="1200" b="0" dirty="0">
                          <a:latin typeface="Calibri" panose="020F0502020204030204" pitchFamily="34" charset="0"/>
                        </a:rPr>
                        <a:t>Proyecto de Generación</a:t>
                      </a:r>
                      <a:r>
                        <a:rPr lang="es-MX" sz="1200" b="0" baseline="0" dirty="0">
                          <a:latin typeface="Calibri" panose="020F0502020204030204" pitchFamily="34" charset="0"/>
                        </a:rPr>
                        <a:t> de Energía Eléctrica con modalidad de Autoabasto, donde el socio principal es empresa privada.</a:t>
                      </a:r>
                      <a:endParaRPr lang="es-MX" sz="1200" b="0" dirty="0">
                        <a:latin typeface="Calibri" panose="020F0502020204030204" pitchFamily="34" charset="0"/>
                      </a:endParaRPr>
                    </a:p>
                  </a:txBody>
                  <a:tcPr anchor="ctr"/>
                </a:tc>
                <a:tc>
                  <a:txBody>
                    <a:bodyPr/>
                    <a:lstStyle/>
                    <a:p>
                      <a:pPr algn="ctr"/>
                      <a:r>
                        <a:rPr lang="es-MX" sz="1200" b="0" dirty="0">
                          <a:latin typeface="Calibri" panose="020F0502020204030204" pitchFamily="34" charset="0"/>
                        </a:rPr>
                        <a:t>Proyecto de Transporte para suministrar Gas Natural a</a:t>
                      </a:r>
                      <a:r>
                        <a:rPr lang="es-MX" sz="1200" b="0" baseline="0" dirty="0">
                          <a:latin typeface="Calibri" panose="020F0502020204030204" pitchFamily="34" charset="0"/>
                        </a:rPr>
                        <a:t> Centrales de Generación Eléctrica</a:t>
                      </a:r>
                      <a:endParaRPr lang="es-MX" sz="1200" b="0" dirty="0">
                        <a:latin typeface="Calibri" panose="020F0502020204030204" pitchFamily="34" charset="0"/>
                      </a:endParaRPr>
                    </a:p>
                  </a:txBody>
                  <a:tcPr anchor="ctr"/>
                </a:tc>
                <a:extLst>
                  <a:ext uri="{0D108BD9-81ED-4DB2-BD59-A6C34878D82A}">
                    <a16:rowId xmlns:a16="http://schemas.microsoft.com/office/drawing/2014/main" val="10002"/>
                  </a:ext>
                </a:extLst>
              </a:tr>
              <a:tr h="442415">
                <a:tc>
                  <a:txBody>
                    <a:bodyPr/>
                    <a:lstStyle/>
                    <a:p>
                      <a:pPr algn="ctr"/>
                      <a:r>
                        <a:rPr lang="es-MX" sz="1200" b="0" i="1" dirty="0">
                          <a:latin typeface="Calibri" panose="020F0502020204030204" pitchFamily="34" charset="0"/>
                        </a:rPr>
                        <a:t>Autoridad que</a:t>
                      </a:r>
                      <a:r>
                        <a:rPr lang="es-MX" sz="1200" b="0" i="1" baseline="0" dirty="0">
                          <a:latin typeface="Calibri" panose="020F0502020204030204" pitchFamily="34" charset="0"/>
                        </a:rPr>
                        <a:t> Promueve la Realización de la Consulta</a:t>
                      </a:r>
                    </a:p>
                  </a:txBody>
                  <a:tcPr anchor="ctr"/>
                </a:tc>
                <a:tc>
                  <a:txBody>
                    <a:bodyPr/>
                    <a:lstStyle/>
                    <a:p>
                      <a:pPr algn="ctr"/>
                      <a:r>
                        <a:rPr lang="es-MX" sz="1200" b="0" dirty="0">
                          <a:latin typeface="Calibri" panose="020F0502020204030204" pitchFamily="34" charset="0"/>
                        </a:rPr>
                        <a:t>SENER</a:t>
                      </a:r>
                    </a:p>
                  </a:txBody>
                  <a:tcPr anchor="ctr"/>
                </a:tc>
                <a:tc>
                  <a:txBody>
                    <a:bodyPr/>
                    <a:lstStyle/>
                    <a:p>
                      <a:pPr algn="ctr"/>
                      <a:r>
                        <a:rPr lang="es-MX" sz="1200" b="0" dirty="0">
                          <a:latin typeface="Calibri" panose="020F0502020204030204" pitchFamily="34" charset="0"/>
                        </a:rPr>
                        <a:t>SENER</a:t>
                      </a:r>
                    </a:p>
                  </a:txBody>
                  <a:tcPr anchor="ctr"/>
                </a:tc>
                <a:tc>
                  <a:txBody>
                    <a:bodyPr/>
                    <a:lstStyle/>
                    <a:p>
                      <a:pPr algn="ctr"/>
                      <a:r>
                        <a:rPr lang="es-MX" sz="1200" b="0" dirty="0">
                          <a:latin typeface="Calibri" panose="020F0502020204030204" pitchFamily="34" charset="0"/>
                        </a:rPr>
                        <a:t>SENER</a:t>
                      </a:r>
                    </a:p>
                  </a:txBody>
                  <a:tcPr anchor="ctr"/>
                </a:tc>
                <a:extLst>
                  <a:ext uri="{0D108BD9-81ED-4DB2-BD59-A6C34878D82A}">
                    <a16:rowId xmlns:a16="http://schemas.microsoft.com/office/drawing/2014/main" val="10003"/>
                  </a:ext>
                </a:extLst>
              </a:tr>
              <a:tr h="1854505">
                <a:tc>
                  <a:txBody>
                    <a:bodyPr/>
                    <a:lstStyle/>
                    <a:p>
                      <a:pPr algn="ctr"/>
                      <a:r>
                        <a:rPr lang="es-MX" sz="1200" b="0" i="1" dirty="0">
                          <a:latin typeface="Calibri" panose="020F0502020204030204" pitchFamily="34" charset="0"/>
                        </a:rPr>
                        <a:t>Situación</a:t>
                      </a:r>
                      <a:r>
                        <a:rPr lang="es-MX" sz="1200" b="0" i="1" baseline="0" dirty="0">
                          <a:latin typeface="Calibri" panose="020F0502020204030204" pitchFamily="34" charset="0"/>
                        </a:rPr>
                        <a:t> al Inicio de la Consulta Previa</a:t>
                      </a:r>
                      <a:endParaRPr lang="es-MX" sz="1200" b="0" i="1" dirty="0">
                        <a:latin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s-MX" sz="1200" b="1" dirty="0">
                          <a:latin typeface="Calibri" panose="020F0502020204030204" pitchFamily="34" charset="0"/>
                        </a:rPr>
                        <a:t>Fecha: </a:t>
                      </a:r>
                      <a:r>
                        <a:rPr lang="es-MX" sz="1200" b="0" dirty="0">
                          <a:latin typeface="Calibri" panose="020F0502020204030204" pitchFamily="34" charset="0"/>
                        </a:rPr>
                        <a:t>Empresa</a:t>
                      </a:r>
                      <a:r>
                        <a:rPr lang="es-MX" sz="1200" b="0" baseline="0" dirty="0">
                          <a:latin typeface="Calibri" panose="020F0502020204030204" pitchFamily="34" charset="0"/>
                        </a:rPr>
                        <a:t> notifica en Marzo de 2014, SENER inicia procedimiento en Julio de 2015.</a:t>
                      </a:r>
                    </a:p>
                    <a:p>
                      <a:pPr marL="171450" indent="-171450" algn="l">
                        <a:buFont typeface="Arial" panose="020B0604020202020204" pitchFamily="34" charset="0"/>
                        <a:buChar char="•"/>
                      </a:pPr>
                      <a:endParaRPr lang="es-MX" sz="1200" b="0" baseline="0" dirty="0">
                        <a:latin typeface="Calibri" panose="020F0502020204030204" pitchFamily="34" charset="0"/>
                      </a:endParaRPr>
                    </a:p>
                    <a:p>
                      <a:pPr marL="171450" indent="-171450" algn="l">
                        <a:buFont typeface="Arial" panose="020B0604020202020204" pitchFamily="34" charset="0"/>
                        <a:buChar char="•"/>
                      </a:pPr>
                      <a:r>
                        <a:rPr lang="es-MX" sz="1200" b="1" baseline="0" dirty="0">
                          <a:latin typeface="Calibri" panose="020F0502020204030204" pitchFamily="34" charset="0"/>
                        </a:rPr>
                        <a:t>Contexto:</a:t>
                      </a:r>
                      <a:r>
                        <a:rPr lang="es-MX" sz="1200" b="0" baseline="0" dirty="0">
                          <a:latin typeface="Calibri" panose="020F0502020204030204" pitchFamily="34" charset="0"/>
                        </a:rPr>
                        <a:t> Acueducto independencia.</a:t>
                      </a:r>
                      <a:endParaRPr lang="es-MX" sz="1200" b="1" dirty="0">
                        <a:latin typeface="Calibri" panose="020F0502020204030204" pitchFamily="34" charset="0"/>
                      </a:endParaRPr>
                    </a:p>
                    <a:p>
                      <a:pPr marL="171450" indent="-171450" algn="l">
                        <a:buFont typeface="Arial" panose="020B0604020202020204" pitchFamily="34" charset="0"/>
                        <a:buChar char="•"/>
                      </a:pPr>
                      <a:endParaRPr lang="es-MX" sz="1200" b="1" dirty="0">
                        <a:latin typeface="Calibri" panose="020F0502020204030204" pitchFamily="34" charset="0"/>
                      </a:endParaRPr>
                    </a:p>
                    <a:p>
                      <a:pPr marL="171450" indent="-171450" algn="l">
                        <a:buFont typeface="Arial" panose="020B0604020202020204" pitchFamily="34" charset="0"/>
                        <a:buChar char="•"/>
                      </a:pPr>
                      <a:r>
                        <a:rPr lang="es-MX" sz="1200" b="1" dirty="0">
                          <a:latin typeface="Calibri" panose="020F0502020204030204" pitchFamily="34" charset="0"/>
                        </a:rPr>
                        <a:t>Permisos:</a:t>
                      </a:r>
                      <a:r>
                        <a:rPr lang="es-MX" sz="1200" b="1" baseline="0" dirty="0">
                          <a:latin typeface="Calibri" panose="020F0502020204030204" pitchFamily="34" charset="0"/>
                        </a:rPr>
                        <a:t> </a:t>
                      </a:r>
                      <a:r>
                        <a:rPr lang="es-MX" sz="1200" b="0" baseline="0" dirty="0">
                          <a:latin typeface="Calibri" panose="020F0502020204030204" pitchFamily="34" charset="0"/>
                        </a:rPr>
                        <a:t>Existentes, Condicionados (CRE, ASEA, PM, SCT, CONAGUA)</a:t>
                      </a:r>
                    </a:p>
                    <a:p>
                      <a:pPr marL="171450" indent="-171450" algn="l">
                        <a:buFont typeface="Arial" panose="020B0604020202020204" pitchFamily="34" charset="0"/>
                        <a:buChar char="•"/>
                      </a:pPr>
                      <a:endParaRPr lang="es-MX" sz="1200" b="1" baseline="0" dirty="0">
                        <a:latin typeface="Calibri" panose="020F0502020204030204" pitchFamily="34" charset="0"/>
                      </a:endParaRPr>
                    </a:p>
                    <a:p>
                      <a:pPr marL="171450" indent="-171450" algn="l">
                        <a:buFont typeface="Arial" panose="020B0604020202020204" pitchFamily="34" charset="0"/>
                        <a:buChar char="•"/>
                      </a:pPr>
                      <a:r>
                        <a:rPr lang="es-MX" sz="1200" b="1" baseline="0" dirty="0">
                          <a:latin typeface="Calibri" panose="020F0502020204030204" pitchFamily="34" charset="0"/>
                        </a:rPr>
                        <a:t>Estatus del Proyecto al Inicio de la Consulta: </a:t>
                      </a:r>
                      <a:r>
                        <a:rPr lang="es-MX" sz="1200" b="0" baseline="0" dirty="0">
                          <a:latin typeface="Calibri" panose="020F0502020204030204" pitchFamily="34" charset="0"/>
                        </a:rPr>
                        <a:t>Planeación</a:t>
                      </a:r>
                      <a:endParaRPr lang="es-MX" sz="1200" b="0" dirty="0">
                        <a:latin typeface="Calibri" panose="020F0502020204030204" pitchFamily="34" charset="0"/>
                      </a:endParaRP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Fecha: </a:t>
                      </a:r>
                      <a:r>
                        <a:rPr lang="es-MX" sz="1200" b="0" dirty="0">
                          <a:latin typeface="Calibri" panose="020F0502020204030204" pitchFamily="34" charset="0"/>
                        </a:rPr>
                        <a:t>Empresa</a:t>
                      </a:r>
                      <a:r>
                        <a:rPr lang="es-MX" sz="1200" b="0" baseline="0" dirty="0">
                          <a:latin typeface="Calibri" panose="020F0502020204030204" pitchFamily="34" charset="0"/>
                        </a:rPr>
                        <a:t> notifica en Diciembre de 2013, SENER inicia procedimiento en Enero de 2014.</a:t>
                      </a:r>
                    </a:p>
                    <a:p>
                      <a:pPr marL="171450" indent="-171450" algn="l">
                        <a:buFont typeface="Arial" panose="020B0604020202020204" pitchFamily="34" charset="0"/>
                        <a:buChar char="•"/>
                      </a:pPr>
                      <a:endParaRPr lang="es-MX" sz="1200" b="1" dirty="0">
                        <a:latin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baseline="0" dirty="0">
                          <a:latin typeface="Calibri" panose="020F0502020204030204" pitchFamily="34" charset="0"/>
                        </a:rPr>
                        <a:t>Contexto:</a:t>
                      </a:r>
                      <a:r>
                        <a:rPr lang="es-MX" sz="1200" b="0" baseline="0" dirty="0">
                          <a:latin typeface="Calibri" panose="020F0502020204030204" pitchFamily="34" charset="0"/>
                        </a:rPr>
                        <a:t> Conflictividad Social, Proceso Electoral.</a:t>
                      </a:r>
                    </a:p>
                    <a:p>
                      <a:pPr marL="171450" indent="-171450" algn="l">
                        <a:buFont typeface="Arial" panose="020B0604020202020204" pitchFamily="34" charset="0"/>
                        <a:buChar char="•"/>
                      </a:pPr>
                      <a:endParaRPr lang="es-MX" sz="1200" b="1" dirty="0">
                        <a:latin typeface="Calibri" panose="020F0502020204030204" pitchFamily="34" charset="0"/>
                      </a:endParaRPr>
                    </a:p>
                    <a:p>
                      <a:pPr marL="171450" indent="-171450" algn="l">
                        <a:buFont typeface="Arial" panose="020B0604020202020204" pitchFamily="34" charset="0"/>
                        <a:buChar char="•"/>
                      </a:pPr>
                      <a:r>
                        <a:rPr lang="es-MX" sz="1200" b="1" dirty="0">
                          <a:latin typeface="Calibri" panose="020F0502020204030204" pitchFamily="34" charset="0"/>
                        </a:rPr>
                        <a:t>Permisos:</a:t>
                      </a:r>
                      <a:r>
                        <a:rPr lang="es-MX" sz="1200" b="1" baseline="0" dirty="0">
                          <a:latin typeface="Calibri" panose="020F0502020204030204" pitchFamily="34" charset="0"/>
                        </a:rPr>
                        <a:t> </a:t>
                      </a:r>
                      <a:r>
                        <a:rPr lang="es-MX" sz="1200" b="0" baseline="0" dirty="0">
                          <a:latin typeface="Calibri" panose="020F0502020204030204" pitchFamily="34" charset="0"/>
                        </a:rPr>
                        <a:t>Existentes, Condicionados y Sujetos a la Consulta (CRE, SEMARNAT, SCT, PM)</a:t>
                      </a:r>
                    </a:p>
                    <a:p>
                      <a:pPr marL="0" indent="0" algn="l">
                        <a:buFont typeface="Arial" panose="020B0604020202020204" pitchFamily="34" charset="0"/>
                        <a:buNone/>
                      </a:pPr>
                      <a:endParaRPr lang="es-MX" sz="1200" b="1" baseline="0" dirty="0">
                        <a:latin typeface="Calibri" panose="020F0502020204030204" pitchFamily="34" charset="0"/>
                      </a:endParaRPr>
                    </a:p>
                    <a:p>
                      <a:pPr marL="171450" indent="-171450" algn="l">
                        <a:buFont typeface="Arial" panose="020B0604020202020204" pitchFamily="34" charset="0"/>
                        <a:buChar char="•"/>
                      </a:pPr>
                      <a:r>
                        <a:rPr lang="es-MX" sz="1200" b="1" baseline="0" dirty="0">
                          <a:latin typeface="Calibri" panose="020F0502020204030204" pitchFamily="34" charset="0"/>
                        </a:rPr>
                        <a:t>Estatus del Proyecto al Inicio de la Consulta: </a:t>
                      </a:r>
                      <a:r>
                        <a:rPr lang="es-MX" sz="1200" b="0" baseline="0" dirty="0">
                          <a:latin typeface="Calibri" panose="020F0502020204030204" pitchFamily="34" charset="0"/>
                        </a:rPr>
                        <a:t>Planeación</a:t>
                      </a:r>
                      <a:endParaRPr lang="es-MX" sz="1200" b="0" dirty="0">
                        <a:latin typeface="Calibri" panose="020F0502020204030204" pitchFamily="34" charset="0"/>
                      </a:endParaRP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Fecha: </a:t>
                      </a:r>
                      <a:r>
                        <a:rPr lang="es-MX" sz="1200" b="0" dirty="0">
                          <a:latin typeface="Calibri" panose="020F0502020204030204" pitchFamily="34" charset="0"/>
                        </a:rPr>
                        <a:t>Empresa</a:t>
                      </a:r>
                      <a:r>
                        <a:rPr lang="es-MX" sz="1200" b="0" baseline="0" dirty="0">
                          <a:latin typeface="Calibri" panose="020F0502020204030204" pitchFamily="34" charset="0"/>
                        </a:rPr>
                        <a:t> notifica en Julio de 2014, SENER inicia procedimiento en Octubre de 2014.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b="0" baseline="0" dirty="0">
                        <a:latin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baseline="0" dirty="0">
                          <a:latin typeface="Calibri" panose="020F0502020204030204" pitchFamily="34" charset="0"/>
                        </a:rPr>
                        <a:t>Contexto:</a:t>
                      </a:r>
                      <a:r>
                        <a:rPr lang="es-MX" sz="1200" b="0" baseline="0" dirty="0">
                          <a:latin typeface="Calibri" panose="020F0502020204030204" pitchFamily="34" charset="0"/>
                        </a:rPr>
                        <a:t> Conflictividad Social, Aeropuerto Creel.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b="1" dirty="0">
                        <a:latin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Permisos:</a:t>
                      </a:r>
                      <a:r>
                        <a:rPr lang="es-MX" sz="1200" b="1" baseline="0" dirty="0">
                          <a:latin typeface="Calibri" panose="020F0502020204030204" pitchFamily="34" charset="0"/>
                        </a:rPr>
                        <a:t> </a:t>
                      </a:r>
                      <a:r>
                        <a:rPr lang="es-MX" sz="1200" b="0" baseline="0" dirty="0">
                          <a:latin typeface="Calibri" panose="020F0502020204030204" pitchFamily="34" charset="0"/>
                        </a:rPr>
                        <a:t>Existentes, Condicionados (CRE, ASEA, PM, SCT, CONAGUA)</a:t>
                      </a:r>
                    </a:p>
                    <a:p>
                      <a:pPr marL="171450" indent="-171450" algn="l">
                        <a:buFont typeface="Arial" panose="020B0604020202020204" pitchFamily="34" charset="0"/>
                        <a:buChar char="•"/>
                      </a:pPr>
                      <a:endParaRPr lang="es-MX" sz="1200" b="1" baseline="0" dirty="0">
                        <a:latin typeface="Calibri" panose="020F0502020204030204" pitchFamily="34" charset="0"/>
                      </a:endParaRPr>
                    </a:p>
                    <a:p>
                      <a:pPr marL="171450" indent="-171450" algn="l">
                        <a:buFont typeface="Arial" panose="020B0604020202020204" pitchFamily="34" charset="0"/>
                        <a:buChar char="•"/>
                      </a:pPr>
                      <a:r>
                        <a:rPr lang="es-MX" sz="1200" b="1" baseline="0" dirty="0">
                          <a:latin typeface="Calibri" panose="020F0502020204030204" pitchFamily="34" charset="0"/>
                        </a:rPr>
                        <a:t>Estatus del Proyecto al Inicio de la Consulta: </a:t>
                      </a:r>
                      <a:r>
                        <a:rPr lang="es-MX" sz="1200" b="0" baseline="0" dirty="0">
                          <a:latin typeface="Calibri" panose="020F0502020204030204" pitchFamily="34" charset="0"/>
                        </a:rPr>
                        <a:t>En Ejecución</a:t>
                      </a:r>
                      <a:endParaRPr lang="es-MX" sz="1200" b="0" dirty="0">
                        <a:latin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827111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179512" y="188640"/>
            <a:ext cx="8712968" cy="461665"/>
          </a:xfrm>
          <a:prstGeom prst="rect">
            <a:avLst/>
          </a:prstGeom>
          <a:solidFill>
            <a:schemeClr val="bg2">
              <a:lumMod val="20000"/>
              <a:lumOff val="80000"/>
            </a:schemeClr>
          </a:solidFill>
        </p:spPr>
        <p:txBody>
          <a:bodyPr wrap="square" rtlCol="0">
            <a:spAutoFit/>
          </a:bodyPr>
          <a:lstStyle/>
          <a:p>
            <a:pPr algn="r"/>
            <a:r>
              <a:rPr lang="es-MX" sz="2400" b="1" cap="all" dirty="0">
                <a:solidFill>
                  <a:schemeClr val="accent2">
                    <a:lumMod val="75000"/>
                  </a:schemeClr>
                </a:solidFill>
                <a:latin typeface="Calibri" panose="020F0502020204030204" pitchFamily="34" charset="0"/>
              </a:rPr>
              <a:t>Análisis de casos</a:t>
            </a:r>
            <a:endParaRPr lang="es-MX" sz="2400" b="1" cap="all"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571186114"/>
              </p:ext>
            </p:extLst>
          </p:nvPr>
        </p:nvGraphicFramePr>
        <p:xfrm>
          <a:off x="107504" y="692696"/>
          <a:ext cx="8928993" cy="5845766"/>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770147">
                  <a:extLst>
                    <a:ext uri="{9D8B030D-6E8A-4147-A177-3AD203B41FA5}">
                      <a16:colId xmlns:a16="http://schemas.microsoft.com/office/drawing/2014/main" val="20002"/>
                    </a:ext>
                  </a:extLst>
                </a:gridCol>
                <a:gridCol w="2342422">
                  <a:extLst>
                    <a:ext uri="{9D8B030D-6E8A-4147-A177-3AD203B41FA5}">
                      <a16:colId xmlns:a16="http://schemas.microsoft.com/office/drawing/2014/main" val="20003"/>
                    </a:ext>
                  </a:extLst>
                </a:gridCol>
              </a:tblGrid>
              <a:tr h="545443">
                <a:tc>
                  <a:txBody>
                    <a:bodyPr/>
                    <a:lstStyle/>
                    <a:p>
                      <a:pPr algn="ctr"/>
                      <a:endParaRPr lang="es-MX" sz="1200" b="0" dirty="0">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Tribu Yaqui</a:t>
                      </a:r>
                    </a:p>
                  </a:txBody>
                  <a:tcPr anchor="ctr"/>
                </a:tc>
                <a:tc>
                  <a:txBody>
                    <a:bodyPr/>
                    <a:lstStyle/>
                    <a:p>
                      <a:pPr algn="ctr"/>
                      <a:r>
                        <a:rPr lang="es-MX" sz="1200" b="1" dirty="0">
                          <a:solidFill>
                            <a:schemeClr val="tx1"/>
                          </a:solidFill>
                          <a:latin typeface="Calibri" panose="020F0502020204030204" pitchFamily="34" charset="0"/>
                        </a:rPr>
                        <a:t>Comunidad</a:t>
                      </a:r>
                      <a:r>
                        <a:rPr lang="es-MX" sz="1200" b="1" baseline="0" dirty="0">
                          <a:solidFill>
                            <a:schemeClr val="tx1"/>
                          </a:solidFill>
                          <a:latin typeface="Calibri" panose="020F0502020204030204" pitchFamily="34" charset="0"/>
                        </a:rPr>
                        <a:t> Zapoteca de Juchitán</a:t>
                      </a:r>
                      <a:endParaRPr lang="es-MX" sz="1200" b="1" dirty="0">
                        <a:solidFill>
                          <a:schemeClr val="tx1"/>
                        </a:solidFill>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Comunidades</a:t>
                      </a:r>
                      <a:r>
                        <a:rPr lang="es-MX" sz="1200" b="1" baseline="0" dirty="0">
                          <a:solidFill>
                            <a:schemeClr val="tx1"/>
                          </a:solidFill>
                          <a:latin typeface="Calibri" panose="020F0502020204030204" pitchFamily="34" charset="0"/>
                        </a:rPr>
                        <a:t> Rarámuris de Chihuahua</a:t>
                      </a:r>
                      <a:endParaRPr lang="es-MX" sz="1200" b="1"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0"/>
                  </a:ext>
                </a:extLst>
              </a:tr>
              <a:tr h="545443">
                <a:tc>
                  <a:txBody>
                    <a:bodyPr/>
                    <a:lstStyle/>
                    <a:p>
                      <a:pPr algn="ctr"/>
                      <a:r>
                        <a:rPr lang="es-MX" sz="1200" b="1" dirty="0">
                          <a:latin typeface="Calibri" panose="020F0502020204030204" pitchFamily="34" charset="0"/>
                        </a:rPr>
                        <a:t>Proyecto</a:t>
                      </a:r>
                    </a:p>
                  </a:txBody>
                  <a:tcPr anchor="ctr"/>
                </a:tc>
                <a:tc>
                  <a:txBody>
                    <a:bodyPr/>
                    <a:lstStyle/>
                    <a:p>
                      <a:pPr algn="ctr"/>
                      <a:r>
                        <a:rPr lang="es-MX" sz="1200" b="0" dirty="0">
                          <a:latin typeface="Calibri" panose="020F0502020204030204" pitchFamily="34" charset="0"/>
                        </a:rPr>
                        <a:t>90 km de un Gasoducto de aproximadamente 830 km</a:t>
                      </a:r>
                    </a:p>
                  </a:txBody>
                  <a:tcPr anchor="ctr"/>
                </a:tc>
                <a:tc>
                  <a:txBody>
                    <a:bodyPr/>
                    <a:lstStyle/>
                    <a:p>
                      <a:pPr algn="ctr"/>
                      <a:r>
                        <a:rPr lang="es-MX" sz="1200" b="0" dirty="0">
                          <a:latin typeface="Calibri" panose="020F0502020204030204" pitchFamily="34" charset="0"/>
                        </a:rPr>
                        <a:t>Parque eólico en</a:t>
                      </a:r>
                      <a:r>
                        <a:rPr lang="es-MX" sz="1200" b="0" baseline="0" dirty="0">
                          <a:latin typeface="Calibri" panose="020F0502020204030204" pitchFamily="34" charset="0"/>
                        </a:rPr>
                        <a:t> un polígono de 5332 hectáreas</a:t>
                      </a:r>
                      <a:endParaRPr lang="es-MX" sz="1200" b="0" dirty="0">
                        <a:latin typeface="Calibri" panose="020F0502020204030204" pitchFamily="34" charset="0"/>
                      </a:endParaRPr>
                    </a:p>
                  </a:txBody>
                  <a:tcPr anchor="ctr"/>
                </a:tc>
                <a:tc>
                  <a:txBody>
                    <a:bodyPr/>
                    <a:lstStyle/>
                    <a:p>
                      <a:pPr algn="ctr"/>
                      <a:r>
                        <a:rPr lang="es-MX" sz="1200" b="0" dirty="0">
                          <a:latin typeface="Calibri" panose="020F0502020204030204" pitchFamily="34" charset="0"/>
                        </a:rPr>
                        <a:t>160 km de Gasoducto de aproximadamente 560 km</a:t>
                      </a:r>
                    </a:p>
                  </a:txBody>
                  <a:tcPr anchor="ctr"/>
                </a:tc>
                <a:extLst>
                  <a:ext uri="{0D108BD9-81ED-4DB2-BD59-A6C34878D82A}">
                    <a16:rowId xmlns:a16="http://schemas.microsoft.com/office/drawing/2014/main" val="10001"/>
                  </a:ext>
                </a:extLst>
              </a:tr>
              <a:tr h="1199974">
                <a:tc>
                  <a:txBody>
                    <a:bodyPr/>
                    <a:lstStyle/>
                    <a:p>
                      <a:pPr algn="ctr"/>
                      <a:r>
                        <a:rPr lang="es-MX" sz="1200" b="0" i="1" dirty="0">
                          <a:latin typeface="Calibri" panose="020F0502020204030204" pitchFamily="34" charset="0"/>
                        </a:rPr>
                        <a:t>Situación</a:t>
                      </a:r>
                      <a:r>
                        <a:rPr lang="es-MX" sz="1200" b="0" i="1" baseline="0" dirty="0">
                          <a:latin typeface="Calibri" panose="020F0502020204030204" pitchFamily="34" charset="0"/>
                        </a:rPr>
                        <a:t> de la Territorialidad de la </a:t>
                      </a:r>
                      <a:r>
                        <a:rPr lang="es-MX" sz="1200" b="0" i="1" dirty="0">
                          <a:latin typeface="Calibri" panose="020F0502020204030204" pitchFamily="34" charset="0"/>
                        </a:rPr>
                        <a:t>Comunidad o</a:t>
                      </a:r>
                      <a:r>
                        <a:rPr lang="es-MX" sz="1200" b="0" i="1" baseline="0" dirty="0">
                          <a:latin typeface="Calibri" panose="020F0502020204030204" pitchFamily="34" charset="0"/>
                        </a:rPr>
                        <a:t> Pueblo Indígena</a:t>
                      </a:r>
                      <a:endParaRPr lang="es-MX" sz="1200" b="0" i="1" dirty="0">
                        <a:latin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s-MX" sz="1200" b="1" dirty="0">
                          <a:latin typeface="Calibri" panose="020F0502020204030204" pitchFamily="34" charset="0"/>
                        </a:rPr>
                        <a:t>Tierra</a:t>
                      </a:r>
                      <a:r>
                        <a:rPr lang="es-MX" sz="1200" b="1" baseline="0" dirty="0">
                          <a:latin typeface="Calibri" panose="020F0502020204030204" pitchFamily="34" charset="0"/>
                        </a:rPr>
                        <a:t> y Territorio: </a:t>
                      </a:r>
                      <a:r>
                        <a:rPr lang="es-MX" sz="1200" b="0" baseline="0" dirty="0">
                          <a:latin typeface="Calibri" panose="020F0502020204030204" pitchFamily="34" charset="0"/>
                        </a:rPr>
                        <a:t>Territorio identificado, territorio reconocido, procedimiento jurisdiccional respecto de procesos expropiación en la década de los 90. La Tribu reconoce una propiedad colectiva  por lo que serían sus autoridades los que podrían suscribir el contrato de servidumbre de paso.</a:t>
                      </a:r>
                    </a:p>
                    <a:p>
                      <a:pPr marL="171450" indent="-171450" algn="l">
                        <a:buFont typeface="Arial" panose="020B0604020202020204" pitchFamily="34" charset="0"/>
                        <a:buChar char="•"/>
                      </a:pPr>
                      <a:endParaRPr lang="es-MX" sz="1200" b="0" baseline="0" dirty="0">
                        <a:latin typeface="Calibri" panose="020F0502020204030204" pitchFamily="34" charset="0"/>
                      </a:endParaRPr>
                    </a:p>
                    <a:p>
                      <a:pPr marL="171450" indent="-171450" algn="l">
                        <a:buFont typeface="Arial" panose="020B0604020202020204" pitchFamily="34" charset="0"/>
                        <a:buChar char="•"/>
                      </a:pPr>
                      <a:endParaRPr lang="es-MX" sz="1200" b="0" dirty="0">
                        <a:latin typeface="Calibri" panose="020F0502020204030204" pitchFamily="34" charset="0"/>
                      </a:endParaRP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Tierra</a:t>
                      </a:r>
                      <a:r>
                        <a:rPr lang="es-MX" sz="1200" b="1" baseline="0" dirty="0">
                          <a:latin typeface="Calibri" panose="020F0502020204030204" pitchFamily="34" charset="0"/>
                        </a:rPr>
                        <a:t> y Territorio: </a:t>
                      </a:r>
                      <a:r>
                        <a:rPr lang="es-MX" sz="1200" b="0" baseline="0" dirty="0">
                          <a:latin typeface="Calibri" panose="020F0502020204030204" pitchFamily="34" charset="0"/>
                        </a:rPr>
                        <a:t>En el polígono hay propiedad privada  (700 personas que se asumen como propietarios privados y cuentan con documentación diversa para aprobarla); un grupo político  históricamente ha argumentado que se trata de un ejido o comunidad (la resolución presidencial no está ejecutada); un grupo social ha argumentado el concepto de territorialidad indígena. Los tres grupos son indígenas zapotecas.</a:t>
                      </a:r>
                    </a:p>
                  </a:txBody>
                  <a:tcPr anchor="ctr"/>
                </a:tc>
                <a:tc>
                  <a:txBody>
                    <a:bodyPr/>
                    <a:lstStyle/>
                    <a:p>
                      <a:pPr marL="171450" indent="-171450" algn="l">
                        <a:buFont typeface="Arial" panose="020B0604020202020204" pitchFamily="34" charset="0"/>
                        <a:buChar char="•"/>
                      </a:pPr>
                      <a:r>
                        <a:rPr lang="es-MX" sz="1200" b="1" dirty="0">
                          <a:latin typeface="Calibri" panose="020F0502020204030204" pitchFamily="34" charset="0"/>
                        </a:rPr>
                        <a:t>Tierra</a:t>
                      </a:r>
                      <a:r>
                        <a:rPr lang="es-MX" sz="1200" b="1" baseline="0" dirty="0">
                          <a:latin typeface="Calibri" panose="020F0502020204030204" pitchFamily="34" charset="0"/>
                        </a:rPr>
                        <a:t> y Territorio: </a:t>
                      </a:r>
                      <a:r>
                        <a:rPr lang="es-MX" sz="1200" b="0" baseline="0" dirty="0">
                          <a:latin typeface="Calibri" panose="020F0502020204030204" pitchFamily="34" charset="0"/>
                        </a:rPr>
                        <a:t>Territorio no identificado y no reconocido. En el lugar del Proyecto existen ejidos o propiedad privada. En la mayoría de los casos los titulares de derechos no son Rarámuris. Los indígenas mayoritariamente son avecindados y no tienen derechos agrarios, por lo que no suscribirán un contrato de servidumbre de paso.</a:t>
                      </a:r>
                    </a:p>
                  </a:txBody>
                  <a:tcPr anchor="ctr"/>
                </a:tc>
                <a:extLst>
                  <a:ext uri="{0D108BD9-81ED-4DB2-BD59-A6C34878D82A}">
                    <a16:rowId xmlns:a16="http://schemas.microsoft.com/office/drawing/2014/main" val="10002"/>
                  </a:ext>
                </a:extLst>
              </a:tr>
              <a:tr h="1199974">
                <a:tc>
                  <a:txBody>
                    <a:bodyPr/>
                    <a:lstStyle/>
                    <a:p>
                      <a:pPr algn="ctr"/>
                      <a:r>
                        <a:rPr lang="es-MX" sz="1200" b="0" i="1" dirty="0">
                          <a:latin typeface="Calibri" panose="020F0502020204030204" pitchFamily="34" charset="0"/>
                        </a:rPr>
                        <a:t>Sistema Normativo de la Comunidad o Pueblo Indígena</a:t>
                      </a: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Autoridades</a:t>
                      </a:r>
                      <a:r>
                        <a:rPr lang="es-MX" sz="1200" b="1" baseline="0" dirty="0">
                          <a:latin typeface="Calibri" panose="020F0502020204030204" pitchFamily="34" charset="0"/>
                        </a:rPr>
                        <a:t>: </a:t>
                      </a:r>
                      <a:r>
                        <a:rPr lang="es-MX" sz="1200" b="0" baseline="0" dirty="0">
                          <a:latin typeface="Calibri" panose="020F0502020204030204" pitchFamily="34" charset="0"/>
                        </a:rPr>
                        <a:t>Existen 8 Pueblos con una Guardia Tradicional (Gobernador, Secretario, Pueblo Mayor, Cantoras, Tropa, Capitán).  Sin embargo en algunos pueblos existen dualidades así que aunque son 8 Pueblos, existen 13 Gobernadores.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b="0" baseline="0" dirty="0">
                        <a:latin typeface="Calibri" panose="020F050202020403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baseline="0" dirty="0">
                          <a:latin typeface="Calibri" panose="020F0502020204030204" pitchFamily="34" charset="0"/>
                        </a:rPr>
                        <a:t>Espacios de toma de decisión: </a:t>
                      </a:r>
                      <a:r>
                        <a:rPr lang="es-MX" sz="1200" b="0" baseline="0" dirty="0">
                          <a:latin typeface="Calibri" panose="020F0502020204030204" pitchFamily="34" charset="0"/>
                        </a:rPr>
                        <a:t>Guardia Tradicional.</a:t>
                      </a:r>
                    </a:p>
                  </a:txBody>
                  <a:tcPr anchor="ct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Autoridades</a:t>
                      </a:r>
                      <a:r>
                        <a:rPr lang="es-MX" sz="1200" b="1" baseline="0" dirty="0">
                          <a:latin typeface="Calibri" panose="020F0502020204030204" pitchFamily="34" charset="0"/>
                        </a:rPr>
                        <a:t>: </a:t>
                      </a:r>
                      <a:r>
                        <a:rPr lang="es-MX" sz="1200" b="0" baseline="0" dirty="0">
                          <a:latin typeface="Calibri" panose="020F0502020204030204" pitchFamily="34" charset="0"/>
                        </a:rPr>
                        <a:t>Se rige por Sistema de Partidos (Presidente Municipal , Cabildo y Agentes Municipales).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b="0" baseline="0" dirty="0">
                        <a:latin typeface="Calibri" panose="020F0502020204030204" pitchFamily="34" charset="0"/>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baseline="0" dirty="0">
                          <a:latin typeface="Calibri" panose="020F0502020204030204" pitchFamily="34" charset="0"/>
                        </a:rPr>
                        <a:t>Espacios de participación y toma de decisión: </a:t>
                      </a:r>
                      <a:r>
                        <a:rPr lang="es-MX" sz="1200" b="0" baseline="0" dirty="0">
                          <a:latin typeface="Calibri" panose="020F0502020204030204" pitchFamily="34" charset="0"/>
                        </a:rPr>
                        <a:t>?</a:t>
                      </a: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Calibri" panose="020F0502020204030204" pitchFamily="34" charset="0"/>
                        </a:rPr>
                        <a:t>Autoridades</a:t>
                      </a:r>
                      <a:r>
                        <a:rPr lang="es-MX" sz="1200" b="1" baseline="0" dirty="0">
                          <a:latin typeface="Calibri" panose="020F0502020204030204" pitchFamily="34" charset="0"/>
                        </a:rPr>
                        <a:t>: </a:t>
                      </a:r>
                      <a:r>
                        <a:rPr lang="es-MX" sz="1200" b="0" baseline="0" dirty="0">
                          <a:latin typeface="Calibri" panose="020F0502020204030204" pitchFamily="34" charset="0"/>
                        </a:rPr>
                        <a:t>Se rige por Sistema de Partidos y existe la figura de Gobernador (con un ámbito de acción religioso).</a:t>
                      </a:r>
                    </a:p>
                    <a:p>
                      <a:pPr marL="171450" indent="-171450" algn="l">
                        <a:buFont typeface="Arial" panose="020B0604020202020204" pitchFamily="34" charset="0"/>
                        <a:buChar char="•"/>
                      </a:pPr>
                      <a:endParaRPr lang="es-MX" sz="1200" b="0" baseline="0" dirty="0">
                        <a:latin typeface="Calibri" panose="020F0502020204030204" pitchFamily="34" charset="0"/>
                      </a:endParaRPr>
                    </a:p>
                    <a:p>
                      <a:pPr marL="171450" indent="-171450" algn="l">
                        <a:buFont typeface="Arial" panose="020B0604020202020204" pitchFamily="34" charset="0"/>
                        <a:buChar char="•"/>
                      </a:pPr>
                      <a:r>
                        <a:rPr lang="es-MX" sz="1200" b="1" baseline="0" dirty="0">
                          <a:latin typeface="Calibri" panose="020F0502020204030204" pitchFamily="34" charset="0"/>
                        </a:rPr>
                        <a:t>Espacios de participación y toma de decisión: </a:t>
                      </a:r>
                      <a:r>
                        <a:rPr lang="es-MX" sz="1200" b="0" baseline="0" dirty="0">
                          <a:latin typeface="Calibri" panose="020F0502020204030204" pitchFamily="34" charset="0"/>
                        </a:rPr>
                        <a:t>? (Reuniones al final de fiestas o celebraciones religiosas).</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649434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55729" y="6516052"/>
            <a:ext cx="8424936" cy="369332"/>
          </a:xfrm>
          <a:prstGeom prst="rect">
            <a:avLst/>
          </a:prstGeom>
          <a:solidFill>
            <a:schemeClr val="tx1">
              <a:lumMod val="65000"/>
              <a:lumOff val="35000"/>
            </a:schemeClr>
          </a:solidFill>
        </p:spPr>
        <p:txBody>
          <a:bodyPr wrap="square" rtlCol="0">
            <a:spAutoFit/>
          </a:bodyPr>
          <a:lstStyle/>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a:p>
            <a:endParaRPr lang="es-MX" sz="900" b="1"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516052"/>
            <a:ext cx="648072" cy="341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Calibri" panose="020F050202020403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705156236"/>
              </p:ext>
            </p:extLst>
          </p:nvPr>
        </p:nvGraphicFramePr>
        <p:xfrm>
          <a:off x="107503" y="116632"/>
          <a:ext cx="8928993" cy="1090886"/>
        </p:xfrm>
        <a:graphic>
          <a:graphicData uri="http://schemas.openxmlformats.org/drawingml/2006/table">
            <a:tbl>
              <a:tblPr firstRow="1" bandRow="1">
                <a:tableStyleId>{5C22544A-7EE6-4342-B048-85BDC9FD1C3A}</a:tableStyleId>
              </a:tblPr>
              <a:tblGrid>
                <a:gridCol w="1901727">
                  <a:extLst>
                    <a:ext uri="{9D8B030D-6E8A-4147-A177-3AD203B41FA5}">
                      <a16:colId xmlns:a16="http://schemas.microsoft.com/office/drawing/2014/main" val="20000"/>
                    </a:ext>
                  </a:extLst>
                </a:gridCol>
                <a:gridCol w="2342422">
                  <a:extLst>
                    <a:ext uri="{9D8B030D-6E8A-4147-A177-3AD203B41FA5}">
                      <a16:colId xmlns:a16="http://schemas.microsoft.com/office/drawing/2014/main" val="20001"/>
                    </a:ext>
                  </a:extLst>
                </a:gridCol>
                <a:gridCol w="2342422">
                  <a:extLst>
                    <a:ext uri="{9D8B030D-6E8A-4147-A177-3AD203B41FA5}">
                      <a16:colId xmlns:a16="http://schemas.microsoft.com/office/drawing/2014/main" val="20002"/>
                    </a:ext>
                  </a:extLst>
                </a:gridCol>
                <a:gridCol w="2342422">
                  <a:extLst>
                    <a:ext uri="{9D8B030D-6E8A-4147-A177-3AD203B41FA5}">
                      <a16:colId xmlns:a16="http://schemas.microsoft.com/office/drawing/2014/main" val="20003"/>
                    </a:ext>
                  </a:extLst>
                </a:gridCol>
              </a:tblGrid>
              <a:tr h="545443">
                <a:tc>
                  <a:txBody>
                    <a:bodyPr/>
                    <a:lstStyle/>
                    <a:p>
                      <a:pPr algn="ctr"/>
                      <a:endParaRPr lang="es-MX" sz="1200" b="0" dirty="0">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Tribu Yaqui</a:t>
                      </a:r>
                    </a:p>
                  </a:txBody>
                  <a:tcPr anchor="ctr"/>
                </a:tc>
                <a:tc>
                  <a:txBody>
                    <a:bodyPr/>
                    <a:lstStyle/>
                    <a:p>
                      <a:pPr algn="ctr"/>
                      <a:r>
                        <a:rPr lang="es-MX" sz="1200" b="1" dirty="0">
                          <a:solidFill>
                            <a:schemeClr val="tx1"/>
                          </a:solidFill>
                          <a:latin typeface="Calibri" panose="020F0502020204030204" pitchFamily="34" charset="0"/>
                        </a:rPr>
                        <a:t>Comunidad</a:t>
                      </a:r>
                      <a:r>
                        <a:rPr lang="es-MX" sz="1200" b="1" baseline="0" dirty="0">
                          <a:solidFill>
                            <a:schemeClr val="tx1"/>
                          </a:solidFill>
                          <a:latin typeface="Calibri" panose="020F0502020204030204" pitchFamily="34" charset="0"/>
                        </a:rPr>
                        <a:t> Zapoteca de Juchitán</a:t>
                      </a:r>
                      <a:endParaRPr lang="es-MX" sz="1200" b="1" dirty="0">
                        <a:solidFill>
                          <a:schemeClr val="tx1"/>
                        </a:solidFill>
                        <a:latin typeface="Calibri" panose="020F0502020204030204" pitchFamily="34" charset="0"/>
                      </a:endParaRPr>
                    </a:p>
                  </a:txBody>
                  <a:tcPr anchor="ctr"/>
                </a:tc>
                <a:tc>
                  <a:txBody>
                    <a:bodyPr/>
                    <a:lstStyle/>
                    <a:p>
                      <a:pPr algn="ctr"/>
                      <a:r>
                        <a:rPr lang="es-MX" sz="1200" b="1" dirty="0">
                          <a:solidFill>
                            <a:schemeClr val="tx1"/>
                          </a:solidFill>
                          <a:latin typeface="Calibri" panose="020F0502020204030204" pitchFamily="34" charset="0"/>
                        </a:rPr>
                        <a:t>Comunidades</a:t>
                      </a:r>
                      <a:r>
                        <a:rPr lang="es-MX" sz="1200" b="1" baseline="0" dirty="0">
                          <a:solidFill>
                            <a:schemeClr val="tx1"/>
                          </a:solidFill>
                          <a:latin typeface="Calibri" panose="020F0502020204030204" pitchFamily="34" charset="0"/>
                        </a:rPr>
                        <a:t> Rarámuris de Chihuahua</a:t>
                      </a:r>
                      <a:endParaRPr lang="es-MX" sz="1200" b="1" dirty="0">
                        <a:solidFill>
                          <a:schemeClr val="tx1"/>
                        </a:solidFill>
                        <a:latin typeface="Calibri" panose="020F0502020204030204" pitchFamily="34" charset="0"/>
                      </a:endParaRPr>
                    </a:p>
                  </a:txBody>
                  <a:tcPr anchor="ctr"/>
                </a:tc>
                <a:extLst>
                  <a:ext uri="{0D108BD9-81ED-4DB2-BD59-A6C34878D82A}">
                    <a16:rowId xmlns:a16="http://schemas.microsoft.com/office/drawing/2014/main" val="10000"/>
                  </a:ext>
                </a:extLst>
              </a:tr>
              <a:tr h="545443">
                <a:tc>
                  <a:txBody>
                    <a:bodyPr/>
                    <a:lstStyle/>
                    <a:p>
                      <a:pPr algn="ctr"/>
                      <a:r>
                        <a:rPr lang="es-MX" sz="1200" b="1" dirty="0">
                          <a:latin typeface="Calibri" panose="020F0502020204030204" pitchFamily="34" charset="0"/>
                        </a:rPr>
                        <a:t>Proyecto</a:t>
                      </a:r>
                    </a:p>
                  </a:txBody>
                  <a:tcPr anchor="ctr"/>
                </a:tc>
                <a:tc>
                  <a:txBody>
                    <a:bodyPr/>
                    <a:lstStyle/>
                    <a:p>
                      <a:pPr algn="ctr"/>
                      <a:r>
                        <a:rPr lang="es-MX" sz="1200" b="0" dirty="0">
                          <a:latin typeface="Calibri" panose="020F0502020204030204" pitchFamily="34" charset="0"/>
                        </a:rPr>
                        <a:t>90 km de un Gasoducto de aproximadamente 830 km</a:t>
                      </a:r>
                    </a:p>
                  </a:txBody>
                  <a:tcPr anchor="ctr"/>
                </a:tc>
                <a:tc>
                  <a:txBody>
                    <a:bodyPr/>
                    <a:lstStyle/>
                    <a:p>
                      <a:pPr algn="ctr"/>
                      <a:r>
                        <a:rPr lang="es-MX" sz="1200" b="0" dirty="0">
                          <a:latin typeface="Calibri" panose="020F0502020204030204" pitchFamily="34" charset="0"/>
                        </a:rPr>
                        <a:t>Parque eólico en</a:t>
                      </a:r>
                      <a:r>
                        <a:rPr lang="es-MX" sz="1200" b="0" baseline="0" dirty="0">
                          <a:latin typeface="Calibri" panose="020F0502020204030204" pitchFamily="34" charset="0"/>
                        </a:rPr>
                        <a:t> un polígono de 5332 hectáreas</a:t>
                      </a:r>
                      <a:endParaRPr lang="es-MX" sz="1200" b="0" dirty="0">
                        <a:latin typeface="Calibri" panose="020F0502020204030204" pitchFamily="34" charset="0"/>
                      </a:endParaRPr>
                    </a:p>
                  </a:txBody>
                  <a:tcPr anchor="ctr"/>
                </a:tc>
                <a:tc>
                  <a:txBody>
                    <a:bodyPr/>
                    <a:lstStyle/>
                    <a:p>
                      <a:pPr algn="ctr"/>
                      <a:r>
                        <a:rPr lang="es-MX" sz="1200" b="0" dirty="0">
                          <a:latin typeface="Calibri" panose="020F0502020204030204" pitchFamily="34" charset="0"/>
                        </a:rPr>
                        <a:t>160 km de Gasoducto de aproximadamente 560 km</a:t>
                      </a:r>
                    </a:p>
                  </a:txBody>
                  <a:tcPr anchor="ctr"/>
                </a:tc>
                <a:extLst>
                  <a:ext uri="{0D108BD9-81ED-4DB2-BD59-A6C34878D82A}">
                    <a16:rowId xmlns:a16="http://schemas.microsoft.com/office/drawing/2014/main" val="10001"/>
                  </a:ext>
                </a:extLst>
              </a:tr>
            </a:tbl>
          </a:graphicData>
        </a:graphic>
      </p:graphicFrame>
      <p:sp>
        <p:nvSpPr>
          <p:cNvPr id="4" name="3 Rectángulo"/>
          <p:cNvSpPr/>
          <p:nvPr/>
        </p:nvSpPr>
        <p:spPr>
          <a:xfrm>
            <a:off x="25888" y="1412776"/>
            <a:ext cx="1997789" cy="10801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dirty="0">
                <a:latin typeface="Calibri" panose="020F0502020204030204" pitchFamily="34" charset="0"/>
              </a:rPr>
              <a:t>¿QUÉ SE CONSULTA?</a:t>
            </a:r>
          </a:p>
          <a:p>
            <a:pPr algn="ctr"/>
            <a:r>
              <a:rPr lang="es-MX" sz="1100" dirty="0">
                <a:latin typeface="Calibri" panose="020F0502020204030204" pitchFamily="34" charset="0"/>
              </a:rPr>
              <a:t>Actos administrativos (OIT)  o Proyectos (DDPI)</a:t>
            </a:r>
          </a:p>
        </p:txBody>
      </p:sp>
      <p:sp>
        <p:nvSpPr>
          <p:cNvPr id="8" name="7 Rectángulo"/>
          <p:cNvSpPr/>
          <p:nvPr/>
        </p:nvSpPr>
        <p:spPr>
          <a:xfrm>
            <a:off x="25888" y="2645296"/>
            <a:ext cx="1997789" cy="10801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dirty="0">
                <a:latin typeface="Calibri" panose="020F0502020204030204" pitchFamily="34" charset="0"/>
              </a:rPr>
              <a:t>¿CUÁNDO SE CONSULTA?</a:t>
            </a:r>
          </a:p>
          <a:p>
            <a:pPr algn="ctr"/>
            <a:r>
              <a:rPr lang="es-MX" sz="1100" dirty="0">
                <a:latin typeface="Calibri" panose="020F0502020204030204" pitchFamily="34" charset="0"/>
              </a:rPr>
              <a:t>Antes del acto administrativo (OIT), antes del desarrollo del Proyecto (DDPI). Horizonte de oportunidad.</a:t>
            </a:r>
          </a:p>
        </p:txBody>
      </p:sp>
      <p:sp>
        <p:nvSpPr>
          <p:cNvPr id="9" name="8 Rectángulo"/>
          <p:cNvSpPr/>
          <p:nvPr/>
        </p:nvSpPr>
        <p:spPr>
          <a:xfrm>
            <a:off x="25889" y="5085184"/>
            <a:ext cx="1997789" cy="10801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dirty="0">
                <a:latin typeface="Calibri" panose="020F0502020204030204" pitchFamily="34" charset="0"/>
              </a:rPr>
              <a:t>¿QUIÉN PARTICIPÓ?</a:t>
            </a:r>
          </a:p>
        </p:txBody>
      </p:sp>
      <p:sp>
        <p:nvSpPr>
          <p:cNvPr id="10" name="9 Rectángulo"/>
          <p:cNvSpPr/>
          <p:nvPr/>
        </p:nvSpPr>
        <p:spPr>
          <a:xfrm>
            <a:off x="25889" y="3861768"/>
            <a:ext cx="1997789" cy="108012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200" b="1" dirty="0">
                <a:latin typeface="Calibri" panose="020F0502020204030204" pitchFamily="34" charset="0"/>
              </a:rPr>
              <a:t>¿CON QUÉ PROCEDIMIENTOS ADECUADOS?</a:t>
            </a:r>
          </a:p>
          <a:p>
            <a:pPr algn="ctr"/>
            <a:r>
              <a:rPr lang="es-MX" sz="1200" dirty="0">
                <a:latin typeface="Calibri" panose="020F0502020204030204" pitchFamily="34" charset="0"/>
              </a:rPr>
              <a:t>A través de quién y cómo</a:t>
            </a:r>
          </a:p>
        </p:txBody>
      </p:sp>
      <p:sp>
        <p:nvSpPr>
          <p:cNvPr id="12" name="11 Rectángulo"/>
          <p:cNvSpPr/>
          <p:nvPr/>
        </p:nvSpPr>
        <p:spPr>
          <a:xfrm>
            <a:off x="2123728" y="1412776"/>
            <a:ext cx="6912768"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anose="020B0604020202020204" pitchFamily="34" charset="0"/>
              <a:buChar char="•"/>
            </a:pPr>
            <a:r>
              <a:rPr lang="es-MX" sz="1200" b="1" dirty="0">
                <a:latin typeface="Calibri" panose="020F0502020204030204" pitchFamily="34" charset="0"/>
              </a:rPr>
              <a:t>Tribu Yaqui: </a:t>
            </a:r>
            <a:r>
              <a:rPr lang="es-MX" sz="1200" dirty="0">
                <a:latin typeface="Calibri" panose="020F0502020204030204" pitchFamily="34" charset="0"/>
              </a:rPr>
              <a:t>Se consultó el Proyecto y, particularmente, el segmento de aproximadamente 90 km.</a:t>
            </a:r>
          </a:p>
          <a:p>
            <a:pPr marL="171450" indent="-171450" algn="just">
              <a:buFont typeface="Arial" panose="020B0604020202020204" pitchFamily="34" charset="0"/>
              <a:buChar char="•"/>
            </a:pPr>
            <a:r>
              <a:rPr lang="es-MX" sz="1200" b="1" dirty="0">
                <a:latin typeface="Calibri" panose="020F0502020204030204" pitchFamily="34" charset="0"/>
              </a:rPr>
              <a:t>Comunidad Zapoteca de Juchitán: </a:t>
            </a:r>
            <a:r>
              <a:rPr lang="es-MX" sz="1200" dirty="0">
                <a:latin typeface="Calibri" panose="020F0502020204030204" pitchFamily="34" charset="0"/>
              </a:rPr>
              <a:t>Un Parque Eólico con capacidad de generación de más de 300 MW.</a:t>
            </a:r>
          </a:p>
          <a:p>
            <a:pPr marL="171450" indent="-171450" algn="just">
              <a:buFont typeface="Arial" panose="020B0604020202020204" pitchFamily="34" charset="0"/>
              <a:buChar char="•"/>
            </a:pPr>
            <a:r>
              <a:rPr lang="es-MX" sz="1200" b="1" dirty="0">
                <a:latin typeface="Calibri" panose="020F0502020204030204" pitchFamily="34" charset="0"/>
              </a:rPr>
              <a:t>Comunidades Rarámuris de Chihuahua: </a:t>
            </a:r>
            <a:r>
              <a:rPr lang="es-MX" sz="1200" dirty="0">
                <a:latin typeface="Calibri" panose="020F0502020204030204" pitchFamily="34" charset="0"/>
              </a:rPr>
              <a:t>Se consultó el Proyecto y, particularmente, el segmento de aproximadamente 160 km.</a:t>
            </a:r>
          </a:p>
        </p:txBody>
      </p:sp>
      <p:sp>
        <p:nvSpPr>
          <p:cNvPr id="13" name="12 Rectángulo"/>
          <p:cNvSpPr/>
          <p:nvPr/>
        </p:nvSpPr>
        <p:spPr>
          <a:xfrm>
            <a:off x="2123728" y="2645296"/>
            <a:ext cx="6912768"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anose="020B0604020202020204" pitchFamily="34" charset="0"/>
              <a:buChar char="•"/>
            </a:pPr>
            <a:r>
              <a:rPr lang="es-MX" sz="1200" b="1" dirty="0">
                <a:latin typeface="Calibri" panose="020F0502020204030204" pitchFamily="34" charset="0"/>
              </a:rPr>
              <a:t>Tribu Yaqui: </a:t>
            </a:r>
            <a:r>
              <a:rPr lang="es-MX" sz="1200" dirty="0">
                <a:latin typeface="Calibri" panose="020F0502020204030204" pitchFamily="34" charset="0"/>
              </a:rPr>
              <a:t>Antes de la construcción del Proyecto. Horizonte de oportunidad: Cambio de uso de suelo. Consentimiento vinculante.</a:t>
            </a:r>
          </a:p>
          <a:p>
            <a:pPr marL="171450" indent="-171450" algn="just">
              <a:buFont typeface="Arial" panose="020B0604020202020204" pitchFamily="34" charset="0"/>
              <a:buChar char="•"/>
            </a:pPr>
            <a:r>
              <a:rPr lang="es-MX" sz="1200" b="1" dirty="0">
                <a:latin typeface="Calibri" panose="020F0502020204030204" pitchFamily="34" charset="0"/>
              </a:rPr>
              <a:t>Comunidad Zapoteca de Juchitán: </a:t>
            </a:r>
            <a:r>
              <a:rPr lang="es-MX" sz="1200" dirty="0">
                <a:latin typeface="Calibri" panose="020F0502020204030204" pitchFamily="34" charset="0"/>
              </a:rPr>
              <a:t>Antes de la Construcción del Proyecto. Horizonte de oportunidad: Permiso de construcción. Consentimiento vinculante.</a:t>
            </a:r>
          </a:p>
          <a:p>
            <a:pPr marL="171450" indent="-171450" algn="just">
              <a:buFont typeface="Arial" panose="020B0604020202020204" pitchFamily="34" charset="0"/>
              <a:buChar char="•"/>
            </a:pPr>
            <a:r>
              <a:rPr lang="es-MX" sz="1200" b="1" dirty="0">
                <a:latin typeface="Calibri" panose="020F0502020204030204" pitchFamily="34" charset="0"/>
              </a:rPr>
              <a:t>Comunidades Rarámuris de Chihuahua: </a:t>
            </a:r>
            <a:r>
              <a:rPr lang="es-MX" sz="1200" dirty="0">
                <a:latin typeface="Calibri" panose="020F0502020204030204" pitchFamily="34" charset="0"/>
              </a:rPr>
              <a:t>Antes de la construcción del Proyecto. Horizonte de oportunidad: Consentimiento vinculante.</a:t>
            </a:r>
          </a:p>
        </p:txBody>
      </p:sp>
      <p:sp>
        <p:nvSpPr>
          <p:cNvPr id="14" name="13 Rectángulo"/>
          <p:cNvSpPr/>
          <p:nvPr/>
        </p:nvSpPr>
        <p:spPr>
          <a:xfrm>
            <a:off x="2123728" y="3886255"/>
            <a:ext cx="6912768"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anose="020B0604020202020204" pitchFamily="34" charset="0"/>
              <a:buChar char="•"/>
            </a:pPr>
            <a:r>
              <a:rPr lang="es-MX" sz="1200" b="1" dirty="0">
                <a:latin typeface="Calibri" panose="020F0502020204030204" pitchFamily="34" charset="0"/>
              </a:rPr>
              <a:t>Tribu Yaqui: </a:t>
            </a:r>
            <a:r>
              <a:rPr lang="es-MX" sz="1200" dirty="0">
                <a:latin typeface="Calibri" panose="020F0502020204030204" pitchFamily="34" charset="0"/>
              </a:rPr>
              <a:t>A través de las autoridades y en la Guardia Tradicional. (Se intentó ampliar a la comunidad)</a:t>
            </a:r>
          </a:p>
          <a:p>
            <a:pPr marL="171450" indent="-171450" algn="just">
              <a:buFont typeface="Arial" panose="020B0604020202020204" pitchFamily="34" charset="0"/>
              <a:buChar char="•"/>
            </a:pPr>
            <a:r>
              <a:rPr lang="es-MX" sz="1200" b="1" dirty="0">
                <a:latin typeface="Calibri" panose="020F0502020204030204" pitchFamily="34" charset="0"/>
              </a:rPr>
              <a:t>Comunidad Zapoteca de Juchitán: </a:t>
            </a:r>
            <a:r>
              <a:rPr lang="es-MX" sz="1200" dirty="0">
                <a:latin typeface="Calibri" panose="020F0502020204030204" pitchFamily="34" charset="0"/>
              </a:rPr>
              <a:t>A través de la comunidad y sus instancias representativas (Convocatorias públicas y libres)</a:t>
            </a:r>
          </a:p>
          <a:p>
            <a:pPr marL="171450" indent="-171450" algn="just">
              <a:buFont typeface="Arial" panose="020B0604020202020204" pitchFamily="34" charset="0"/>
              <a:buChar char="•"/>
            </a:pPr>
            <a:r>
              <a:rPr lang="es-MX" sz="1200" b="1" dirty="0">
                <a:latin typeface="Calibri" panose="020F0502020204030204" pitchFamily="34" charset="0"/>
              </a:rPr>
              <a:t>Comunidades Rarámuris de Chihuahua: </a:t>
            </a:r>
            <a:r>
              <a:rPr lang="es-MX" sz="1200" dirty="0">
                <a:latin typeface="Calibri" panose="020F0502020204030204" pitchFamily="34" charset="0"/>
              </a:rPr>
              <a:t>A través de los Gobernadores, se amplió a asambleas comunitarias.</a:t>
            </a:r>
          </a:p>
        </p:txBody>
      </p:sp>
      <p:sp>
        <p:nvSpPr>
          <p:cNvPr id="15" name="14 Rectángulo"/>
          <p:cNvSpPr/>
          <p:nvPr/>
        </p:nvSpPr>
        <p:spPr>
          <a:xfrm>
            <a:off x="2150060" y="5118775"/>
            <a:ext cx="6912768" cy="10801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171450" indent="-171450" algn="just">
              <a:buFont typeface="Arial" panose="020B0604020202020204" pitchFamily="34" charset="0"/>
              <a:buChar char="•"/>
            </a:pPr>
            <a:r>
              <a:rPr lang="es-MX" sz="1200" b="1" dirty="0">
                <a:latin typeface="Calibri" panose="020F0502020204030204" pitchFamily="34" charset="0"/>
              </a:rPr>
              <a:t>Tribu Yaqui: </a:t>
            </a:r>
            <a:r>
              <a:rPr lang="es-MX" sz="1200" dirty="0">
                <a:latin typeface="Calibri" panose="020F0502020204030204" pitchFamily="34" charset="0"/>
              </a:rPr>
              <a:t>SENER (Coadyuvancia de CFE y Empresa). (Comentario: Gobierno del Estado y Otras)</a:t>
            </a:r>
          </a:p>
          <a:p>
            <a:pPr marL="171450" indent="-171450" algn="just">
              <a:buFont typeface="Arial" panose="020B0604020202020204" pitchFamily="34" charset="0"/>
              <a:buChar char="•"/>
            </a:pPr>
            <a:r>
              <a:rPr lang="es-MX" sz="1200" b="1" dirty="0">
                <a:latin typeface="Calibri" panose="020F0502020204030204" pitchFamily="34" charset="0"/>
              </a:rPr>
              <a:t>Comunidad Zapoteca de Juchitán: </a:t>
            </a:r>
            <a:r>
              <a:rPr lang="es-MX" sz="1200" dirty="0">
                <a:latin typeface="Calibri" panose="020F0502020204030204" pitchFamily="34" charset="0"/>
              </a:rPr>
              <a:t>SENER, PRESIDENCIA MUNICIPAL, GOBIERNO DEL ESTADO. (Coadyuvancia de Comité Técnico). (Comentario sobre el Rol de la Empresa).</a:t>
            </a:r>
          </a:p>
          <a:p>
            <a:pPr marL="171450" indent="-171450" algn="just">
              <a:buFont typeface="Arial" panose="020B0604020202020204" pitchFamily="34" charset="0"/>
              <a:buChar char="•"/>
            </a:pPr>
            <a:r>
              <a:rPr lang="es-MX" sz="1200" b="1" dirty="0">
                <a:latin typeface="Calibri" panose="020F0502020204030204" pitchFamily="34" charset="0"/>
              </a:rPr>
              <a:t>Comunidades Rarámuris de Chihuahua: </a:t>
            </a:r>
            <a:r>
              <a:rPr lang="es-MX" sz="1200" dirty="0">
                <a:latin typeface="Calibri" panose="020F0502020204030204" pitchFamily="34" charset="0"/>
              </a:rPr>
              <a:t>SENER (Coadyuvancia de CFE y Gobierno del Estado).</a:t>
            </a:r>
          </a:p>
        </p:txBody>
      </p:sp>
    </p:spTree>
    <p:extLst>
      <p:ext uri="{BB962C8B-B14F-4D97-AF65-F5344CB8AC3E}">
        <p14:creationId xmlns:p14="http://schemas.microsoft.com/office/powerpoint/2010/main" val="80460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2" grpId="0" animBg="1"/>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1772816"/>
            <a:ext cx="7992888" cy="1815882"/>
          </a:xfrm>
          <a:prstGeom prst="rect">
            <a:avLst/>
          </a:prstGeom>
          <a:noFill/>
        </p:spPr>
        <p:txBody>
          <a:bodyPr wrap="square" rtlCol="0">
            <a:spAutoFit/>
          </a:bodyPr>
          <a:lstStyle/>
          <a:p>
            <a:pPr algn="ctr"/>
            <a:r>
              <a:rPr lang="es-MX" sz="3200" b="1" cap="all" dirty="0">
                <a:solidFill>
                  <a:schemeClr val="accent5">
                    <a:lumMod val="75000"/>
                  </a:schemeClr>
                </a:solidFill>
                <a:latin typeface="Arial" panose="020B0604020202020204" pitchFamily="34" charset="0"/>
                <a:cs typeface="Arial" panose="020B0604020202020204" pitchFamily="34" charset="0"/>
              </a:rPr>
              <a:t>4</a:t>
            </a:r>
          </a:p>
          <a:p>
            <a:pPr algn="ctr"/>
            <a:endParaRPr lang="es-MX" sz="3200" b="1" cap="all" dirty="0">
              <a:solidFill>
                <a:schemeClr val="accent5">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s-MX" sz="1600" b="1" cap="all" dirty="0">
              <a:latin typeface="Arial" panose="020B0604020202020204" pitchFamily="34" charset="0"/>
              <a:cs typeface="Arial" panose="020B0604020202020204" pitchFamily="34" charset="0"/>
            </a:endParaRPr>
          </a:p>
          <a:p>
            <a:pPr algn="ctr"/>
            <a:r>
              <a:rPr lang="es-MX" sz="1600" b="1" cap="all" dirty="0">
                <a:solidFill>
                  <a:schemeClr val="accent2"/>
                </a:solidFill>
                <a:latin typeface="Arial" panose="020B0604020202020204" pitchFamily="34" charset="0"/>
                <a:cs typeface="Arial" panose="020B0604020202020204" pitchFamily="34" charset="0"/>
              </a:rPr>
              <a:t>OCUPACIÓN SUPERFICIAL</a:t>
            </a:r>
            <a:r>
              <a:rPr lang="es-MX" sz="1600" b="1" cap="all" dirty="0">
                <a:latin typeface="Arial" panose="020B0604020202020204" pitchFamily="34" charset="0"/>
                <a:cs typeface="Arial" panose="020B0604020202020204" pitchFamily="34" charset="0"/>
              </a:rPr>
              <a:t>: PRINCIPIOS DEL MODELO, PROCEDIMIENTO Y AVANCES EN LA REGULACIÓN.</a:t>
            </a:r>
            <a:endParaRPr lang="es-ES" sz="1600" b="1" cap="all" dirty="0">
              <a:latin typeface="Arial" panose="020B0604020202020204" pitchFamily="34" charset="0"/>
              <a:cs typeface="Arial" panose="020B0604020202020204" pitchFamily="34" charset="0"/>
            </a:endParaRP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419872" y="216023"/>
            <a:ext cx="2304255" cy="908721"/>
          </a:xfrm>
          <a:prstGeom prst="rect">
            <a:avLst/>
          </a:prstGeom>
          <a:noFill/>
          <a:ln>
            <a:noFill/>
          </a:ln>
        </p:spPr>
      </p:pic>
      <p:cxnSp>
        <p:nvCxnSpPr>
          <p:cNvPr id="9" name="8 Conector recto"/>
          <p:cNvCxnSpPr/>
          <p:nvPr/>
        </p:nvCxnSpPr>
        <p:spPr>
          <a:xfrm>
            <a:off x="971600" y="2564904"/>
            <a:ext cx="7200799"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16200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37</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51520" y="188640"/>
            <a:ext cx="8640960" cy="461665"/>
          </a:xfrm>
          <a:prstGeom prst="rect">
            <a:avLst/>
          </a:prstGeom>
          <a:solidFill>
            <a:schemeClr val="bg2">
              <a:lumMod val="20000"/>
              <a:lumOff val="80000"/>
            </a:schemeClr>
          </a:solidFill>
        </p:spPr>
        <p:txBody>
          <a:bodyPr wrap="square" rtlCol="0">
            <a:spAutoFit/>
          </a:bodyPr>
          <a:lstStyle/>
          <a:p>
            <a:pPr algn="r">
              <a:spcBef>
                <a:spcPts val="120"/>
              </a:spcBef>
              <a:spcAft>
                <a:spcPts val="120"/>
              </a:spcAft>
            </a:pPr>
            <a:r>
              <a:rPr lang="es-ES" sz="2400" b="1" dirty="0"/>
              <a:t>Principios del modelo de ocupación superficial </a:t>
            </a: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37</a:t>
            </a:fld>
            <a:endParaRPr lang="es-MX" dirty="0">
              <a:solidFill>
                <a:schemeClr val="bg1"/>
              </a:solidFill>
            </a:endParaRPr>
          </a:p>
        </p:txBody>
      </p:sp>
      <p:sp>
        <p:nvSpPr>
          <p:cNvPr id="9" name="8 CuadroTexto"/>
          <p:cNvSpPr txBox="1"/>
          <p:nvPr/>
        </p:nvSpPr>
        <p:spPr>
          <a:xfrm>
            <a:off x="251520" y="862900"/>
            <a:ext cx="8640960" cy="538609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Clr>
                <a:srgbClr val="C00000"/>
              </a:buClr>
            </a:pPr>
            <a:r>
              <a:rPr lang="es-MX" b="1" dirty="0">
                <a:solidFill>
                  <a:schemeClr val="accent2">
                    <a:lumMod val="50000"/>
                  </a:schemeClr>
                </a:solidFill>
                <a:latin typeface="Arial" panose="020B0604020202020204" pitchFamily="34" charset="0"/>
                <a:cs typeface="Arial" panose="020B0604020202020204" pitchFamily="34" charset="0"/>
              </a:rPr>
              <a:t>¿Cu</a:t>
            </a:r>
            <a:r>
              <a:rPr lang="es-ES" b="1" dirty="0" err="1">
                <a:solidFill>
                  <a:schemeClr val="accent2">
                    <a:lumMod val="50000"/>
                  </a:schemeClr>
                </a:solidFill>
                <a:latin typeface="Arial" panose="020B0604020202020204" pitchFamily="34" charset="0"/>
                <a:cs typeface="Arial" panose="020B0604020202020204" pitchFamily="34" charset="0"/>
              </a:rPr>
              <a:t>ál</a:t>
            </a:r>
            <a:r>
              <a:rPr lang="es-ES" b="1" dirty="0">
                <a:solidFill>
                  <a:schemeClr val="accent2">
                    <a:lumMod val="50000"/>
                  </a:schemeClr>
                </a:solidFill>
                <a:latin typeface="Arial" panose="020B0604020202020204" pitchFamily="34" charset="0"/>
                <a:cs typeface="Arial" panose="020B0604020202020204" pitchFamily="34" charset="0"/>
              </a:rPr>
              <a:t> era el punto de partida?</a:t>
            </a:r>
            <a:endParaRPr lang="es-MX" b="1" dirty="0">
              <a:solidFill>
                <a:schemeClr val="accent2">
                  <a:lumMod val="50000"/>
                </a:schemeClr>
              </a:solidFill>
              <a:latin typeface="Arial" panose="020B0604020202020204" pitchFamily="34" charset="0"/>
              <a:cs typeface="Arial" panose="020B0604020202020204" pitchFamily="34" charset="0"/>
            </a:endParaRPr>
          </a:p>
          <a:p>
            <a:pPr algn="just">
              <a:buClr>
                <a:srgbClr val="C00000"/>
              </a:buClr>
            </a:pPr>
            <a:endParaRPr lang="es-MX" sz="1600" b="1" dirty="0">
              <a:latin typeface="Arial" panose="020B0604020202020204" pitchFamily="34" charset="0"/>
              <a:cs typeface="Arial" panose="020B0604020202020204" pitchFamily="34" charset="0"/>
            </a:endParaRPr>
          </a:p>
          <a:p>
            <a:pPr algn="just">
              <a:buClr>
                <a:srgbClr val="C00000"/>
              </a:buClr>
            </a:pPr>
            <a:endParaRPr lang="es-MX" sz="1600" b="1" dirty="0">
              <a:latin typeface="Arial" panose="020B0604020202020204" pitchFamily="34" charset="0"/>
              <a:cs typeface="Arial" panose="020B0604020202020204" pitchFamily="34" charset="0"/>
            </a:endParaRPr>
          </a:p>
          <a:p>
            <a:pPr algn="just">
              <a:buClr>
                <a:srgbClr val="C00000"/>
              </a:buClr>
            </a:pPr>
            <a:endParaRPr lang="es-MX" sz="1400" b="1" dirty="0">
              <a:latin typeface="Arial" panose="020B0604020202020204" pitchFamily="34" charset="0"/>
              <a:cs typeface="Arial" panose="020B0604020202020204" pitchFamily="34" charset="0"/>
            </a:endParaRPr>
          </a:p>
          <a:p>
            <a:pPr algn="just">
              <a:buClr>
                <a:srgbClr val="C00000"/>
              </a:buClr>
            </a:pPr>
            <a:r>
              <a:rPr lang="es-MX" sz="1400" b="1" dirty="0">
                <a:latin typeface="Arial" panose="020B0604020202020204" pitchFamily="34" charset="0"/>
                <a:cs typeface="Arial" panose="020B0604020202020204" pitchFamily="34" charset="0"/>
              </a:rPr>
              <a:t>La Ley Reglamentaria del artículo 27 Constitucional en el Ramo del Petróleo </a:t>
            </a:r>
            <a:r>
              <a:rPr lang="es-MX" sz="1400" b="1" dirty="0">
                <a:solidFill>
                  <a:schemeClr val="tx1">
                    <a:lumMod val="85000"/>
                    <a:lumOff val="15000"/>
                  </a:schemeClr>
                </a:solidFill>
                <a:latin typeface="Arial" panose="020B0604020202020204" pitchFamily="34" charset="0"/>
                <a:cs typeface="Arial" panose="020B0604020202020204" pitchFamily="34" charset="0"/>
              </a:rPr>
              <a:t>establecía </a:t>
            </a:r>
            <a:r>
              <a:rPr lang="es-MX" sz="1400" b="1" dirty="0">
                <a:latin typeface="Arial" panose="020B0604020202020204" pitchFamily="34" charset="0"/>
                <a:cs typeface="Arial" panose="020B0604020202020204" pitchFamily="34" charset="0"/>
              </a:rPr>
              <a:t> (artículo 10): </a:t>
            </a:r>
          </a:p>
          <a:p>
            <a:pPr algn="just">
              <a:buClr>
                <a:srgbClr val="C00000"/>
              </a:buClr>
            </a:pPr>
            <a:endParaRPr lang="es-MX" sz="1400" dirty="0">
              <a:latin typeface="Arial" panose="020B0604020202020204" pitchFamily="34" charset="0"/>
              <a:cs typeface="Arial" panose="020B0604020202020204" pitchFamily="34" charset="0"/>
            </a:endParaRPr>
          </a:p>
          <a:p>
            <a:pPr algn="ctr">
              <a:buClr>
                <a:srgbClr val="C00000"/>
              </a:buClr>
              <a:tabLst>
                <a:tab pos="7532688" algn="l"/>
              </a:tabLst>
            </a:pPr>
            <a:r>
              <a:rPr lang="es-MX" sz="1400" i="1" dirty="0">
                <a:latin typeface="Arial" panose="020B0604020202020204" pitchFamily="34" charset="0"/>
                <a:cs typeface="Arial" panose="020B0604020202020204" pitchFamily="34" charset="0"/>
              </a:rPr>
              <a:t>La industria petrolera es de utilidad pública, preferente sobre cualquier aprovechamiento de la superficie y del subsuelo de los terrenos, incluso sobre la tenencia de los ejidos o comunidades y procederá la ocupación provisional, la definitiva o la expropiación de los mismos, mediante la indemnización legal, en todos los casos en que lo requieran la Nación o su industria petrolera.</a:t>
            </a:r>
          </a:p>
          <a:p>
            <a:pPr algn="just">
              <a:buClr>
                <a:srgbClr val="C00000"/>
              </a:buClr>
            </a:pPr>
            <a:endParaRPr lang="es-MX" sz="1400" dirty="0">
              <a:latin typeface="Arial" panose="020B0604020202020204" pitchFamily="34" charset="0"/>
              <a:cs typeface="Arial" panose="020B0604020202020204" pitchFamily="34" charset="0"/>
            </a:endParaRPr>
          </a:p>
          <a:p>
            <a:pPr algn="just">
              <a:buClr>
                <a:srgbClr val="C00000"/>
              </a:buClr>
            </a:pPr>
            <a:endParaRPr lang="es-MX" sz="1400" dirty="0">
              <a:latin typeface="Arial" panose="020B0604020202020204" pitchFamily="34" charset="0"/>
              <a:cs typeface="Arial" panose="020B0604020202020204" pitchFamily="34" charset="0"/>
            </a:endParaRPr>
          </a:p>
          <a:p>
            <a:pPr algn="just">
              <a:buClr>
                <a:srgbClr val="C00000"/>
              </a:buClr>
            </a:pPr>
            <a:r>
              <a:rPr lang="es-MX" sz="1400" b="1" dirty="0">
                <a:latin typeface="Arial" panose="020B0604020202020204" pitchFamily="34" charset="0"/>
                <a:ea typeface="Calibri"/>
                <a:cs typeface="Arial" panose="020B0604020202020204" pitchFamily="34" charset="0"/>
              </a:rPr>
              <a:t>El Reglamento de la Ley Reglamentaria del Artículo 27 Constitucional en el Ramo del Petróleo (Artículos 19 y 20) disponía:</a:t>
            </a:r>
          </a:p>
          <a:p>
            <a:pPr marL="171450" indent="-171450" algn="just">
              <a:buClr>
                <a:srgbClr val="C00000"/>
              </a:buClr>
              <a:buFont typeface="Wingdings" pitchFamily="2" charset="2"/>
              <a:buChar char="ü"/>
            </a:pPr>
            <a:endParaRPr lang="es-MX" sz="1400" dirty="0">
              <a:latin typeface="Arial" panose="020B0604020202020204" pitchFamily="34" charset="0"/>
              <a:ea typeface="Calibri"/>
              <a:cs typeface="Arial" panose="020B0604020202020204" pitchFamily="34" charset="0"/>
            </a:endParaRPr>
          </a:p>
          <a:p>
            <a:pPr algn="ctr">
              <a:buClr>
                <a:srgbClr val="C00000"/>
              </a:buClr>
            </a:pPr>
            <a:r>
              <a:rPr lang="es-MX" sz="1400" i="1" dirty="0">
                <a:latin typeface="Arial" panose="020B0604020202020204" pitchFamily="34" charset="0"/>
                <a:ea typeface="Calibri"/>
                <a:cs typeface="Arial" panose="020B0604020202020204" pitchFamily="34" charset="0"/>
              </a:rPr>
              <a:t>La adquisición o uso de predios por Organismos Descentralizados, vía derecho público, estará sujeta a lo dispuesto en la Ley de Expropiación y demás ordenamientos jurídicos</a:t>
            </a:r>
            <a:r>
              <a:rPr lang="es-MX" sz="1400" i="1" dirty="0">
                <a:latin typeface="Arial" pitchFamily="34" charset="0"/>
                <a:cs typeface="Arial" pitchFamily="34" charset="0"/>
              </a:rPr>
              <a:t>.</a:t>
            </a:r>
          </a:p>
          <a:p>
            <a:pPr algn="ctr">
              <a:buClr>
                <a:srgbClr val="C00000"/>
              </a:buClr>
            </a:pPr>
            <a:r>
              <a:rPr lang="es-MX" sz="1400" i="1" dirty="0">
                <a:latin typeface="Arial" panose="020B0604020202020204" pitchFamily="34" charset="0"/>
                <a:ea typeface="Calibri"/>
                <a:cs typeface="Arial" panose="020B0604020202020204" pitchFamily="34" charset="0"/>
              </a:rPr>
              <a:t>La declaratoria de expropiación, de ocupación temporal o de limitación de dominio, se hará mediante decreto del Ejecutivo Federal que se publicará en el Diario Oficial de la Federación.</a:t>
            </a:r>
          </a:p>
          <a:p>
            <a:pPr algn="just">
              <a:buClr>
                <a:srgbClr val="C00000"/>
              </a:buClr>
            </a:pPr>
            <a:endParaRPr lang="es-MX" sz="1400" dirty="0">
              <a:latin typeface="Arial" panose="020B0604020202020204" pitchFamily="34" charset="0"/>
              <a:ea typeface="Calibri"/>
              <a:cs typeface="Arial" panose="020B0604020202020204" pitchFamily="34" charset="0"/>
            </a:endParaRPr>
          </a:p>
          <a:p>
            <a:pPr algn="just">
              <a:buClr>
                <a:srgbClr val="C00000"/>
              </a:buClr>
            </a:pPr>
            <a:endParaRPr lang="es-MX" sz="1400" dirty="0">
              <a:latin typeface="Arial" panose="020B0604020202020204" pitchFamily="34" charset="0"/>
              <a:ea typeface="Calibri"/>
              <a:cs typeface="Arial" panose="020B0604020202020204" pitchFamily="34" charset="0"/>
            </a:endParaRPr>
          </a:p>
          <a:p>
            <a:pPr algn="just">
              <a:buClr>
                <a:srgbClr val="C00000"/>
              </a:buClr>
            </a:pPr>
            <a:r>
              <a:rPr lang="es-MX" sz="1400" b="1" dirty="0">
                <a:latin typeface="Arial" panose="020B0604020202020204" pitchFamily="34" charset="0"/>
                <a:ea typeface="Calibri"/>
                <a:cs typeface="Arial" panose="020B0604020202020204" pitchFamily="34" charset="0"/>
              </a:rPr>
              <a:t>Ese artículo legal y esos dos artículos reglamentarios era todo lo referente al tema. La pr</a:t>
            </a:r>
            <a:r>
              <a:rPr lang="es-ES" sz="1400" b="1" dirty="0" err="1">
                <a:latin typeface="Arial" panose="020B0604020202020204" pitchFamily="34" charset="0"/>
                <a:ea typeface="Calibri"/>
                <a:cs typeface="Arial" panose="020B0604020202020204" pitchFamily="34" charset="0"/>
              </a:rPr>
              <a:t>áctica</a:t>
            </a:r>
            <a:r>
              <a:rPr lang="es-ES" sz="1400" b="1" dirty="0">
                <a:latin typeface="Arial" panose="020B0604020202020204" pitchFamily="34" charset="0"/>
                <a:ea typeface="Calibri"/>
                <a:cs typeface="Arial" panose="020B0604020202020204" pitchFamily="34" charset="0"/>
              </a:rPr>
              <a:t> de PEMEX.</a:t>
            </a:r>
            <a:endParaRPr lang="es-MX" sz="1400" i="1" dirty="0">
              <a:latin typeface="Arial" panose="020B0604020202020204" pitchFamily="34" charset="0"/>
              <a:ea typeface="Calibri"/>
              <a:cs typeface="Arial" panose="020B0604020202020204" pitchFamily="34" charset="0"/>
            </a:endParaRPr>
          </a:p>
        </p:txBody>
      </p:sp>
      <p:sp>
        <p:nvSpPr>
          <p:cNvPr id="10" name="9 CuadroTexto"/>
          <p:cNvSpPr txBox="1"/>
          <p:nvPr/>
        </p:nvSpPr>
        <p:spPr>
          <a:xfrm>
            <a:off x="2339752" y="1259468"/>
            <a:ext cx="4248472" cy="369332"/>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rtlCol="0">
            <a:spAutoFit/>
          </a:bodyPr>
          <a:lstStyle>
            <a:defPPr>
              <a:defRPr lang="es-MX"/>
            </a:defPPr>
            <a:lvl1pPr>
              <a:defRPr sz="1600" b="1" cap="small">
                <a:solidFill>
                  <a:schemeClr val="bg1"/>
                </a:solidFill>
                <a:latin typeface="Arial" panose="020B0604020202020204" pitchFamily="34" charset="0"/>
                <a:cs typeface="Arial" panose="020B0604020202020204" pitchFamily="34" charset="0"/>
              </a:defRPr>
            </a:lvl1pPr>
          </a:lstStyle>
          <a:p>
            <a:pPr algn="ctr"/>
            <a:r>
              <a:rPr lang="es-ES" sz="1800" dirty="0">
                <a:solidFill>
                  <a:schemeClr val="accent2">
                    <a:lumMod val="50000"/>
                  </a:schemeClr>
                </a:solidFill>
              </a:rPr>
              <a:t>Ley Reglamentaria Artículo 27</a:t>
            </a:r>
            <a:endParaRPr lang="es-MX" sz="1800" dirty="0">
              <a:solidFill>
                <a:schemeClr val="accent2">
                  <a:lumMod val="50000"/>
                </a:schemeClr>
              </a:solidFill>
            </a:endParaRPr>
          </a:p>
        </p:txBody>
      </p:sp>
    </p:spTree>
    <p:extLst>
      <p:ext uri="{BB962C8B-B14F-4D97-AF65-F5344CB8AC3E}">
        <p14:creationId xmlns:p14="http://schemas.microsoft.com/office/powerpoint/2010/main" val="2137368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38</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51520" y="188640"/>
            <a:ext cx="8640960" cy="461665"/>
          </a:xfrm>
          <a:prstGeom prst="rect">
            <a:avLst/>
          </a:prstGeom>
          <a:solidFill>
            <a:schemeClr val="bg2">
              <a:lumMod val="20000"/>
              <a:lumOff val="80000"/>
            </a:schemeClr>
          </a:solidFill>
        </p:spPr>
        <p:txBody>
          <a:bodyPr wrap="square" rtlCol="0">
            <a:spAutoFit/>
          </a:bodyPr>
          <a:lstStyle/>
          <a:p>
            <a:pPr algn="r">
              <a:spcBef>
                <a:spcPts val="120"/>
              </a:spcBef>
              <a:spcAft>
                <a:spcPts val="120"/>
              </a:spcAft>
            </a:pPr>
            <a:r>
              <a:rPr lang="es-ES" sz="2400" b="1" dirty="0"/>
              <a:t>Principios del modelo de ocupación superficial </a:t>
            </a: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38</a:t>
            </a:fld>
            <a:endParaRPr lang="es-MX" dirty="0">
              <a:solidFill>
                <a:schemeClr val="bg1"/>
              </a:solidFill>
            </a:endParaRPr>
          </a:p>
        </p:txBody>
      </p:sp>
      <p:sp>
        <p:nvSpPr>
          <p:cNvPr id="11" name="8 CuadroTexto"/>
          <p:cNvSpPr txBox="1"/>
          <p:nvPr/>
        </p:nvSpPr>
        <p:spPr>
          <a:xfrm>
            <a:off x="251520" y="836712"/>
            <a:ext cx="8640960" cy="5478423"/>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Clr>
                <a:srgbClr val="C00000"/>
              </a:buClr>
            </a:pPr>
            <a:r>
              <a:rPr lang="es-MX" sz="1400" b="1" dirty="0">
                <a:solidFill>
                  <a:schemeClr val="accent2">
                    <a:lumMod val="75000"/>
                  </a:schemeClr>
                </a:solidFill>
                <a:latin typeface="Arial"/>
                <a:ea typeface="Calibri"/>
              </a:rPr>
              <a:t>La Ley tiene como fin regular aspectos procedimentales de la la adquisición, uso, goce o afectación de los terrenos, bienes y derechos necesarios para realizar las actividades de exploración y extracción de hidrocarburos</a:t>
            </a:r>
            <a:r>
              <a:rPr lang="es-MX" sz="1400" b="1" dirty="0">
                <a:solidFill>
                  <a:schemeClr val="accent2">
                    <a:lumMod val="75000"/>
                  </a:schemeClr>
                </a:solidFill>
                <a:latin typeface="Arial" pitchFamily="34" charset="0"/>
                <a:cs typeface="Arial" pitchFamily="34" charset="0"/>
              </a:rPr>
              <a:t>. Parte de principios de libre negociaci</a:t>
            </a:r>
            <a:r>
              <a:rPr lang="es-ES" sz="1400" b="1" dirty="0" err="1">
                <a:solidFill>
                  <a:schemeClr val="accent2">
                    <a:lumMod val="75000"/>
                  </a:schemeClr>
                </a:solidFill>
                <a:latin typeface="Arial" pitchFamily="34" charset="0"/>
                <a:cs typeface="Arial" pitchFamily="34" charset="0"/>
              </a:rPr>
              <a:t>ón</a:t>
            </a:r>
            <a:r>
              <a:rPr lang="es-ES" sz="1400" b="1" dirty="0">
                <a:solidFill>
                  <a:schemeClr val="accent2">
                    <a:lumMod val="75000"/>
                  </a:schemeClr>
                </a:solidFill>
                <a:latin typeface="Arial" pitchFamily="34" charset="0"/>
                <a:cs typeface="Arial" pitchFamily="34" charset="0"/>
              </a:rPr>
              <a:t>, contraprestaciones justas, procedimientos transparentes.</a:t>
            </a:r>
            <a:endParaRPr lang="es-MX" sz="1400" dirty="0">
              <a:latin typeface="Arial" pitchFamily="34" charset="0"/>
              <a:cs typeface="Arial" pitchFamily="34" charset="0"/>
            </a:endParaRPr>
          </a:p>
          <a:p>
            <a:pPr marL="171450" indent="-171450">
              <a:buClr>
                <a:srgbClr val="C00000"/>
              </a:buClr>
            </a:pPr>
            <a:endParaRPr lang="es-MX" sz="1400" dirty="0">
              <a:latin typeface="Arial" pitchFamily="34" charset="0"/>
              <a:cs typeface="Arial" pitchFamily="34" charset="0"/>
            </a:endParaRPr>
          </a:p>
          <a:p>
            <a:pPr marL="171450" indent="-171450">
              <a:buClr>
                <a:srgbClr val="C00000"/>
              </a:buClr>
            </a:pPr>
            <a:r>
              <a:rPr lang="es-MX" sz="1400" b="1" u="sng" dirty="0">
                <a:latin typeface="Arial" pitchFamily="34" charset="0"/>
                <a:cs typeface="Arial" pitchFamily="34" charset="0"/>
              </a:rPr>
              <a:t>PRINCIPIO 1. LIBRE NEGOCIACI</a:t>
            </a:r>
            <a:r>
              <a:rPr lang="es-ES" sz="1400" b="1" u="sng" dirty="0">
                <a:latin typeface="Arial" pitchFamily="34" charset="0"/>
                <a:cs typeface="Arial" pitchFamily="34" charset="0"/>
              </a:rPr>
              <a:t>ÓN CON INSTRUMENTOS PARA PREVENIR ASIMETRÍAS</a:t>
            </a:r>
            <a:endParaRPr lang="es-MX" sz="1400" b="1" u="sng" dirty="0">
              <a:latin typeface="Arial" pitchFamily="34" charset="0"/>
              <a:cs typeface="Arial" pitchFamily="34" charset="0"/>
            </a:endParaRPr>
          </a:p>
          <a:p>
            <a:pPr marL="171450" indent="-171450" algn="just">
              <a:buClr>
                <a:srgbClr val="C00000"/>
              </a:buClr>
              <a:buFont typeface="Wingdings" pitchFamily="2" charset="2"/>
              <a:buChar char="ü"/>
            </a:pPr>
            <a:endParaRPr lang="es-MX" sz="1400" dirty="0">
              <a:latin typeface="Arial"/>
              <a:ea typeface="Calibri"/>
            </a:endParaRPr>
          </a:p>
          <a:p>
            <a:pPr marL="171450" indent="-171450" algn="just">
              <a:buClr>
                <a:srgbClr val="C00000"/>
              </a:buClr>
              <a:buFont typeface="Wingdings" pitchFamily="2" charset="2"/>
              <a:buChar char="ü"/>
            </a:pPr>
            <a:r>
              <a:rPr lang="es-MX" sz="1400" dirty="0">
                <a:latin typeface="Arial"/>
                <a:ea typeface="Calibri"/>
              </a:rPr>
              <a:t>Se prevé un mecanismo de negociación (acuerdos) entre los propietarios o titulares de los terrenos, bienes o derechos, incluyendo derechos reales, ejidales o comunales y el establecimiento de contraprestaciones.</a:t>
            </a:r>
          </a:p>
          <a:p>
            <a:pPr algn="just">
              <a:buClr>
                <a:srgbClr val="C00000"/>
              </a:buClr>
            </a:pPr>
            <a:endParaRPr lang="es-MX" sz="1400" dirty="0">
              <a:latin typeface="Arial"/>
              <a:cs typeface="Arial" pitchFamily="34" charset="0"/>
            </a:endParaRPr>
          </a:p>
          <a:p>
            <a:pPr marL="171450" indent="-171450" algn="just">
              <a:buClr>
                <a:srgbClr val="C00000"/>
              </a:buClr>
              <a:buFont typeface="Wingdings" pitchFamily="2" charset="2"/>
              <a:buChar char="ü"/>
            </a:pPr>
            <a:r>
              <a:rPr lang="es-MX" sz="1400" dirty="0">
                <a:latin typeface="Arial"/>
                <a:ea typeface="Calibri"/>
              </a:rPr>
              <a:t>Las partes acordarán, las modalidades de uso, goce, afectación, adquisición idóneas para el desarrollo del proyecto, la contraprestación (pagos, renta, % de los ingresos), y la práctica de avalúos por el INDAABIN u otros que  se encuentren autorizados.</a:t>
            </a:r>
          </a:p>
          <a:p>
            <a:pPr marL="171450" indent="-171450" algn="just">
              <a:buClr>
                <a:srgbClr val="C00000"/>
              </a:buClr>
            </a:pPr>
            <a:endParaRPr lang="es-MX" sz="1400" dirty="0">
              <a:latin typeface="Arial"/>
              <a:cs typeface="Arial" pitchFamily="34" charset="0"/>
            </a:endParaRPr>
          </a:p>
          <a:p>
            <a:pPr marL="171450" indent="-171450" algn="just">
              <a:buClr>
                <a:srgbClr val="C00000"/>
              </a:buClr>
              <a:buFont typeface="Wingdings" pitchFamily="2" charset="2"/>
              <a:buChar char="ü"/>
            </a:pPr>
            <a:r>
              <a:rPr lang="es-MX" sz="1400" dirty="0">
                <a:latin typeface="Arial"/>
                <a:ea typeface="Calibri"/>
              </a:rPr>
              <a:t>Los acuerdos alcanzados entre las partes deberán presentarse ante el Juez de Distrito o Tribunal Unitario Agrario competente, con el fin de darle el carácter de cosa juzgada.</a:t>
            </a:r>
          </a:p>
          <a:p>
            <a:pPr marL="171450" indent="-171450" algn="just">
              <a:buClr>
                <a:srgbClr val="C00000"/>
              </a:buClr>
              <a:buFont typeface="Wingdings" pitchFamily="2" charset="2"/>
              <a:buChar char="ü"/>
            </a:pPr>
            <a:endParaRPr lang="es-MX" sz="1400" dirty="0">
              <a:latin typeface="Arial"/>
              <a:ea typeface="Calibri"/>
            </a:endParaRPr>
          </a:p>
          <a:p>
            <a:pPr marL="171450" indent="-171450" algn="just">
              <a:buClr>
                <a:srgbClr val="C00000"/>
              </a:buClr>
              <a:buFont typeface="Wingdings" pitchFamily="2" charset="2"/>
              <a:buChar char="ü"/>
            </a:pPr>
            <a:r>
              <a:rPr lang="es-MX" sz="1400" dirty="0">
                <a:latin typeface="Arial"/>
                <a:ea typeface="Calibri"/>
              </a:rPr>
              <a:t> Los asignatarios o contratistas no podrán realizar conductas abusivas o influir indebidamente en la decisión de los propietarios durante las negociaciones; en caso de hacerlo, la asignación o permisos podrán ser revocados y el contrato rescindido.</a:t>
            </a:r>
          </a:p>
          <a:p>
            <a:pPr algn="just">
              <a:buClr>
                <a:srgbClr val="C00000"/>
              </a:buClr>
            </a:pPr>
            <a:endParaRPr lang="es-MX" sz="1400" dirty="0">
              <a:latin typeface="Arial"/>
              <a:ea typeface="Calibri"/>
            </a:endParaRPr>
          </a:p>
          <a:p>
            <a:pPr algn="just">
              <a:buClr>
                <a:srgbClr val="C00000"/>
              </a:buClr>
            </a:pPr>
            <a:endParaRPr lang="es-MX" sz="1400" dirty="0">
              <a:latin typeface="Arial"/>
              <a:ea typeface="Calibri"/>
            </a:endParaRPr>
          </a:p>
          <a:p>
            <a:pPr algn="ctr">
              <a:buClr>
                <a:srgbClr val="C00000"/>
              </a:buClr>
            </a:pPr>
            <a:r>
              <a:rPr lang="es-MX" sz="1400" b="1" dirty="0">
                <a:solidFill>
                  <a:schemeClr val="accent2">
                    <a:lumMod val="75000"/>
                  </a:schemeClr>
                </a:solidFill>
                <a:latin typeface="Arial"/>
                <a:ea typeface="Calibri"/>
              </a:rPr>
              <a:t>INSTRUMENTOS: TABULADORES PROMEDIO DE LA TIERRA; AVAL</a:t>
            </a:r>
            <a:r>
              <a:rPr lang="es-ES" sz="1400" b="1" dirty="0">
                <a:solidFill>
                  <a:schemeClr val="accent2">
                    <a:lumMod val="75000"/>
                  </a:schemeClr>
                </a:solidFill>
                <a:latin typeface="Arial"/>
                <a:ea typeface="Calibri"/>
              </a:rPr>
              <a:t>ÚOS; </a:t>
            </a:r>
            <a:r>
              <a:rPr lang="es-MX" sz="1400" b="1" dirty="0">
                <a:solidFill>
                  <a:schemeClr val="accent2">
                    <a:lumMod val="75000"/>
                  </a:schemeClr>
                </a:solidFill>
                <a:latin typeface="Arial"/>
                <a:ea typeface="Calibri"/>
              </a:rPr>
              <a:t>MODELOS DE CONTRATOS, TESTIGOS SOCIALES.</a:t>
            </a:r>
          </a:p>
        </p:txBody>
      </p:sp>
    </p:spTree>
    <p:extLst>
      <p:ext uri="{BB962C8B-B14F-4D97-AF65-F5344CB8AC3E}">
        <p14:creationId xmlns:p14="http://schemas.microsoft.com/office/powerpoint/2010/main" val="1794441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39</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51520" y="188640"/>
            <a:ext cx="8640960" cy="461665"/>
          </a:xfrm>
          <a:prstGeom prst="rect">
            <a:avLst/>
          </a:prstGeom>
          <a:solidFill>
            <a:schemeClr val="bg2">
              <a:lumMod val="20000"/>
              <a:lumOff val="80000"/>
            </a:schemeClr>
          </a:solidFill>
        </p:spPr>
        <p:txBody>
          <a:bodyPr wrap="square" rtlCol="0">
            <a:spAutoFit/>
          </a:bodyPr>
          <a:lstStyle/>
          <a:p>
            <a:pPr algn="r">
              <a:spcBef>
                <a:spcPts val="120"/>
              </a:spcBef>
              <a:spcAft>
                <a:spcPts val="120"/>
              </a:spcAft>
            </a:pPr>
            <a:r>
              <a:rPr lang="es-ES" sz="2400" b="1" dirty="0"/>
              <a:t>Principios del modelo de ocupación superficial </a:t>
            </a: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39</a:t>
            </a:fld>
            <a:endParaRPr lang="es-MX" dirty="0">
              <a:solidFill>
                <a:schemeClr val="bg1"/>
              </a:solidFill>
            </a:endParaRPr>
          </a:p>
        </p:txBody>
      </p:sp>
      <p:sp>
        <p:nvSpPr>
          <p:cNvPr id="10" name="8 CuadroTexto"/>
          <p:cNvSpPr txBox="1"/>
          <p:nvPr/>
        </p:nvSpPr>
        <p:spPr>
          <a:xfrm>
            <a:off x="251520" y="925552"/>
            <a:ext cx="8640960" cy="526297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buClr>
                <a:srgbClr val="C00000"/>
              </a:buClr>
            </a:pPr>
            <a:r>
              <a:rPr lang="es-MX" sz="1400" b="1" u="sng" dirty="0">
                <a:latin typeface="Arial" pitchFamily="34" charset="0"/>
                <a:cs typeface="Arial" pitchFamily="34" charset="0"/>
              </a:rPr>
              <a:t>PRINCIPIO 2. </a:t>
            </a:r>
            <a:r>
              <a:rPr lang="es-ES" sz="1400" b="1" u="sng" dirty="0">
                <a:latin typeface="Arial" pitchFamily="34" charset="0"/>
                <a:cs typeface="Arial" pitchFamily="34" charset="0"/>
              </a:rPr>
              <a:t>CONTRAPRESTACIONES JUSTAS</a:t>
            </a:r>
            <a:endParaRPr lang="es-MX" sz="1400" b="1" u="sng" dirty="0">
              <a:latin typeface="Arial" pitchFamily="34" charset="0"/>
              <a:cs typeface="Arial" pitchFamily="34" charset="0"/>
            </a:endParaRPr>
          </a:p>
          <a:p>
            <a:pPr marL="171450" indent="-171450" algn="just">
              <a:buClr>
                <a:srgbClr val="C00000"/>
              </a:buClr>
              <a:buFont typeface="Wingdings" pitchFamily="2" charset="2"/>
              <a:buChar char="ü"/>
            </a:pPr>
            <a:endParaRPr lang="es-MX" sz="1400" dirty="0"/>
          </a:p>
          <a:p>
            <a:pPr marL="171450" indent="-171450" algn="just">
              <a:buClr>
                <a:srgbClr val="C00000"/>
              </a:buClr>
              <a:buFont typeface="Wingdings" pitchFamily="2" charset="2"/>
              <a:buChar char="ü"/>
            </a:pPr>
            <a:r>
              <a:rPr lang="es-MX" sz="1400" dirty="0"/>
              <a:t>La contraprestación que se acuerde deberá ser proporcional a los requerimientos del Asignatario o Contratista, conforme a las actividades que se realicen al amparo de la Asignación o Contrato. De acuerdo a las distintas formas o modalidades de uso, goce, afectación o, en su caso, adquisición que se pacte, los titulares de los terrenos, bienes o derechos tendrán derecho a que la contraprestación cubra, según sea el caso: </a:t>
            </a:r>
          </a:p>
          <a:p>
            <a:pPr algn="just">
              <a:buClr>
                <a:srgbClr val="C00000"/>
              </a:buClr>
            </a:pPr>
            <a:endParaRPr lang="es-MX" sz="1400" dirty="0"/>
          </a:p>
          <a:p>
            <a:pPr algn="just">
              <a:buClr>
                <a:srgbClr val="C00000"/>
              </a:buClr>
            </a:pPr>
            <a:endParaRPr lang="es-MX" sz="1400" dirty="0"/>
          </a:p>
          <a:p>
            <a:pPr marL="800100" lvl="1" indent="-342900" algn="just">
              <a:buClr>
                <a:srgbClr val="C00000"/>
              </a:buClr>
              <a:buAutoNum type="alphaLcParenR"/>
            </a:pPr>
            <a:r>
              <a:rPr lang="es-MX" sz="1400" dirty="0"/>
              <a:t>El </a:t>
            </a:r>
            <a:r>
              <a:rPr lang="es-MX" sz="1400" b="1" dirty="0">
                <a:solidFill>
                  <a:schemeClr val="accent2">
                    <a:lumMod val="75000"/>
                  </a:schemeClr>
                </a:solidFill>
              </a:rPr>
              <a:t>monto por concepto de ocupaci</a:t>
            </a:r>
            <a:r>
              <a:rPr lang="es-ES" sz="1400" b="1" dirty="0" err="1">
                <a:solidFill>
                  <a:schemeClr val="accent2">
                    <a:lumMod val="75000"/>
                  </a:schemeClr>
                </a:solidFill>
              </a:rPr>
              <a:t>ón</a:t>
            </a:r>
            <a:r>
              <a:rPr lang="es-ES" sz="1400" b="1" dirty="0">
                <a:solidFill>
                  <a:schemeClr val="accent2">
                    <a:lumMod val="75000"/>
                  </a:schemeClr>
                </a:solidFill>
              </a:rPr>
              <a:t> servidumbre, o </a:t>
            </a:r>
            <a:r>
              <a:rPr lang="es-ES" sz="1400" b="1" dirty="0" err="1">
                <a:solidFill>
                  <a:schemeClr val="accent2">
                    <a:lumMod val="75000"/>
                  </a:schemeClr>
                </a:solidFill>
              </a:rPr>
              <a:t>arrendaamiento</a:t>
            </a:r>
            <a:r>
              <a:rPr lang="es-ES" sz="1400" b="1" dirty="0">
                <a:solidFill>
                  <a:schemeClr val="accent2">
                    <a:lumMod val="75000"/>
                  </a:schemeClr>
                </a:solidFill>
              </a:rPr>
              <a:t> </a:t>
            </a:r>
            <a:r>
              <a:rPr lang="es-ES" sz="1400" dirty="0"/>
              <a:t>según la figura que se acuerde.</a:t>
            </a:r>
          </a:p>
          <a:p>
            <a:pPr marL="800100" lvl="1" indent="-342900" algn="just">
              <a:buClr>
                <a:srgbClr val="C00000"/>
              </a:buClr>
              <a:buAutoNum type="alphaLcParenR"/>
            </a:pPr>
            <a:endParaRPr lang="es-MX" sz="1400" dirty="0"/>
          </a:p>
          <a:p>
            <a:pPr marL="800100" lvl="1" indent="-342900" algn="just">
              <a:buClr>
                <a:srgbClr val="C00000"/>
              </a:buClr>
              <a:buAutoNum type="alphaLcParenR"/>
            </a:pPr>
            <a:r>
              <a:rPr lang="es-MX" sz="1400" dirty="0"/>
              <a:t>El </a:t>
            </a:r>
            <a:r>
              <a:rPr lang="es-MX" sz="1400" b="1" dirty="0">
                <a:solidFill>
                  <a:schemeClr val="accent2">
                    <a:lumMod val="75000"/>
                  </a:schemeClr>
                </a:solidFill>
              </a:rPr>
              <a:t>pago de las afectaciones de bienes o derechos distintos de la tierra</a:t>
            </a:r>
            <a:r>
              <a:rPr lang="es-MX" sz="1400" dirty="0"/>
              <a:t>, así como la previsión de los daños y perjuicios, que se podrían sufrir con motivo del proyecto a desarrollar, calculado en función de la actividad habitual de dicha propiedad;</a:t>
            </a:r>
          </a:p>
          <a:p>
            <a:pPr lvl="1" algn="just">
              <a:buClr>
                <a:srgbClr val="C00000"/>
              </a:buClr>
            </a:pPr>
            <a:endParaRPr lang="es-MX" sz="1400" dirty="0"/>
          </a:p>
          <a:p>
            <a:pPr marL="800100" lvl="1" indent="-342900" algn="just">
              <a:buClr>
                <a:srgbClr val="C00000"/>
              </a:buClr>
              <a:buAutoNum type="alphaLcParenR"/>
            </a:pPr>
            <a:r>
              <a:rPr lang="es-MX" sz="1400" dirty="0"/>
              <a:t>Tratándose de proyectos que alcancen la extracción comercial de Hidrocarburos, </a:t>
            </a:r>
            <a:r>
              <a:rPr lang="es-MX" sz="1400" b="1" dirty="0">
                <a:solidFill>
                  <a:schemeClr val="accent2">
                    <a:lumMod val="75000"/>
                  </a:schemeClr>
                </a:solidFill>
              </a:rPr>
              <a:t>un porcentaje de los ingresos que correspondan al Asignatario o Contratista</a:t>
            </a:r>
            <a:r>
              <a:rPr lang="es-MX" sz="1400" dirty="0"/>
              <a:t> en el proyecto en cuestión, después de haber descontado los pagos que deban realizarse al Fondo Mexicano del Petróleo para la Estabilización y el Desarrollo, sujetándose a lo dispuesto en el último párrafo de este artículo. </a:t>
            </a:r>
          </a:p>
          <a:p>
            <a:pPr algn="just">
              <a:buClr>
                <a:srgbClr val="C00000"/>
              </a:buClr>
            </a:pPr>
            <a:endParaRPr lang="es-MX" sz="1400" dirty="0"/>
          </a:p>
          <a:p>
            <a:pPr algn="just">
              <a:buClr>
                <a:srgbClr val="C00000"/>
              </a:buClr>
            </a:pPr>
            <a:endParaRPr lang="es-MX" sz="1400" dirty="0"/>
          </a:p>
          <a:p>
            <a:pPr marL="1441450" lvl="2" indent="-171450" algn="just">
              <a:buClr>
                <a:srgbClr val="C00000"/>
              </a:buClr>
              <a:buFont typeface="Arial" charset="0"/>
              <a:buChar char="•"/>
            </a:pPr>
            <a:r>
              <a:rPr lang="es-MX" sz="1400" dirty="0"/>
              <a:t>0.5 a 3% en Gas Natural no Asociado, en beneficio de la totalidad de los propietarios o titulares de derechos de que se trate. </a:t>
            </a:r>
          </a:p>
          <a:p>
            <a:pPr marL="1441450" lvl="2" indent="-171450" algn="just">
              <a:buClr>
                <a:srgbClr val="C00000"/>
              </a:buClr>
              <a:buFont typeface="Arial" charset="0"/>
              <a:buChar char="•"/>
            </a:pPr>
            <a:r>
              <a:rPr lang="es-MX" sz="1400" dirty="0"/>
              <a:t>0.5 a 2% en los otros casos, en beneficio de la totalidad de los propietarios o titulares de derechos de que se trate.</a:t>
            </a:r>
          </a:p>
        </p:txBody>
      </p:sp>
    </p:spTree>
    <p:extLst>
      <p:ext uri="{BB962C8B-B14F-4D97-AF65-F5344CB8AC3E}">
        <p14:creationId xmlns:p14="http://schemas.microsoft.com/office/powerpoint/2010/main" val="206304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solidFill>
                  <a:srgbClr val="46464A"/>
                </a:solidFill>
              </a:rPr>
              <a:pPr/>
              <a:t>4</a:t>
            </a:fld>
            <a:endParaRPr lang="es-MX" dirty="0">
              <a:solidFill>
                <a:srgbClr val="46464A"/>
              </a:solidFill>
            </a:endParaRPr>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FFFF"/>
              </a:solidFill>
            </a:endParaRP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rgbClr val="FFFFFF"/>
                </a:solidFill>
              </a:rPr>
              <a:pPr algn="r"/>
              <a:t>4</a:t>
            </a:fld>
            <a:endParaRPr lang="es-MX" dirty="0">
              <a:solidFill>
                <a:srgbClr val="FFFFFF"/>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0"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
        <p:nvSpPr>
          <p:cNvPr id="11" name="10 CuadroTexto"/>
          <p:cNvSpPr txBox="1"/>
          <p:nvPr/>
        </p:nvSpPr>
        <p:spPr>
          <a:xfrm>
            <a:off x="323528" y="1412776"/>
            <a:ext cx="8512497" cy="1323439"/>
          </a:xfrm>
          <a:prstGeom prst="rect">
            <a:avLst/>
          </a:prstGeom>
          <a:noFill/>
        </p:spPr>
        <p:txBody>
          <a:bodyPr wrap="square" rtlCol="0">
            <a:spAutoFit/>
          </a:bodyPr>
          <a:lstStyle/>
          <a:p>
            <a:pPr algn="just"/>
            <a:r>
              <a:rPr lang="es-MX" sz="1600" dirty="0"/>
              <a:t>Diagnóstico sobre la conflictividad social en el sector energético y la gestión social de los proyectos. Se desprende un análisis sobre las políticas de sustentabilidad de las empresas y el avance en la implementación del enfoque de derechos humanos en el sector energético. Al mismo tiempo se realiza una identificación de buenas prácticas y áreas de oportunidad en lo relativo a la relación Comunidad – Empresa – Estado en el desarrollo de proyectos del sector energético.</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775"/>
          <a:stretch/>
        </p:blipFill>
        <p:spPr bwMode="auto">
          <a:xfrm>
            <a:off x="3347864" y="4725144"/>
            <a:ext cx="2540719" cy="1565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http://archivo.eluniversal.com.mx/img/2014/06/Est/parota_opositor_detenido-movi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998"/>
          <a:stretch/>
        </p:blipFill>
        <p:spPr bwMode="auto">
          <a:xfrm>
            <a:off x="6372200" y="4725144"/>
            <a:ext cx="2339522" cy="15743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397"/>
          <a:stretch/>
        </p:blipFill>
        <p:spPr bwMode="auto">
          <a:xfrm>
            <a:off x="580284" y="4725144"/>
            <a:ext cx="2333447" cy="163602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537" y="3068959"/>
            <a:ext cx="2560735" cy="1636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descr="http://diariolaregion.com/web/wp-content/uploads/2012/02/capacitacion-maestros-bilingu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3065830"/>
            <a:ext cx="2339523" cy="1639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4" descr="http://fuerza.com.mx/wp-content/uploads/2014/03/indigena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84" y="3068960"/>
            <a:ext cx="2333447" cy="1636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241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40</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51520" y="188640"/>
            <a:ext cx="8640960" cy="461665"/>
          </a:xfrm>
          <a:prstGeom prst="rect">
            <a:avLst/>
          </a:prstGeom>
          <a:solidFill>
            <a:schemeClr val="bg2">
              <a:lumMod val="20000"/>
              <a:lumOff val="80000"/>
            </a:schemeClr>
          </a:solidFill>
        </p:spPr>
        <p:txBody>
          <a:bodyPr wrap="square" rtlCol="0">
            <a:spAutoFit/>
          </a:bodyPr>
          <a:lstStyle/>
          <a:p>
            <a:pPr algn="r">
              <a:spcBef>
                <a:spcPts val="120"/>
              </a:spcBef>
              <a:spcAft>
                <a:spcPts val="120"/>
              </a:spcAft>
            </a:pPr>
            <a:r>
              <a:rPr lang="es-ES" sz="2400" b="1" dirty="0"/>
              <a:t>Principios del modelo de ocupación superficial </a:t>
            </a: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40</a:t>
            </a:fld>
            <a:endParaRPr lang="es-MX" dirty="0">
              <a:solidFill>
                <a:schemeClr val="bg1"/>
              </a:solidFill>
            </a:endParaRPr>
          </a:p>
        </p:txBody>
      </p:sp>
      <p:sp>
        <p:nvSpPr>
          <p:cNvPr id="9" name="8 CuadroTexto"/>
          <p:cNvSpPr txBox="1"/>
          <p:nvPr/>
        </p:nvSpPr>
        <p:spPr>
          <a:xfrm>
            <a:off x="318614" y="1052736"/>
            <a:ext cx="8573866" cy="4832092"/>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buClr>
                <a:srgbClr val="C00000"/>
              </a:buClr>
            </a:pPr>
            <a:r>
              <a:rPr lang="es-MX" sz="1400" b="1" u="sng" dirty="0">
                <a:latin typeface="Arial" pitchFamily="34" charset="0"/>
                <a:cs typeface="Arial" pitchFamily="34" charset="0"/>
              </a:rPr>
              <a:t>PRINCIPIO 3. </a:t>
            </a:r>
            <a:r>
              <a:rPr lang="es-ES" sz="1400" b="1" u="sng" dirty="0">
                <a:latin typeface="Arial" pitchFamily="34" charset="0"/>
                <a:cs typeface="Arial" pitchFamily="34" charset="0"/>
              </a:rPr>
              <a:t>PROCEDIMIENTOS TRANSPARENTES</a:t>
            </a:r>
            <a:endParaRPr lang="es-MX" sz="1400" b="1" u="sng" dirty="0">
              <a:latin typeface="Arial" pitchFamily="34" charset="0"/>
              <a:cs typeface="Arial" pitchFamily="34" charset="0"/>
            </a:endParaRPr>
          </a:p>
          <a:p>
            <a:pPr algn="just">
              <a:buClr>
                <a:srgbClr val="C00000"/>
              </a:buClr>
            </a:pPr>
            <a:endParaRPr lang="es-MX" sz="1400" dirty="0">
              <a:latin typeface="Arial"/>
              <a:ea typeface="Calibri"/>
            </a:endParaRPr>
          </a:p>
          <a:p>
            <a:pPr marL="171450" indent="-171450" algn="just">
              <a:buClr>
                <a:srgbClr val="C00000"/>
              </a:buClr>
              <a:buFont typeface="Wingdings" pitchFamily="2" charset="2"/>
              <a:buChar char="ü"/>
            </a:pPr>
            <a:r>
              <a:rPr lang="es-MX" sz="1400" dirty="0">
                <a:latin typeface="Arial"/>
                <a:ea typeface="Calibri"/>
              </a:rPr>
              <a:t>Si después de la mediación, las partes no alcanzaren un acuerdo, la SENER podrá solicitar a la SEDATU que dé trámite ante el Ejecutivo Federal para la constitución de una servidumbre legal de hidrocarburos por vía administrativa</a:t>
            </a:r>
            <a:r>
              <a:rPr lang="es-MX" sz="1400" dirty="0">
                <a:latin typeface="Arial" pitchFamily="34" charset="0"/>
                <a:cs typeface="Arial" pitchFamily="34" charset="0"/>
              </a:rPr>
              <a:t>.</a:t>
            </a:r>
          </a:p>
          <a:p>
            <a:pPr marL="171450" indent="-171450">
              <a:buClr>
                <a:srgbClr val="C00000"/>
              </a:buClr>
            </a:pPr>
            <a:endParaRPr lang="es-MX" sz="1400" dirty="0">
              <a:latin typeface="Arial" pitchFamily="34" charset="0"/>
              <a:cs typeface="Arial" pitchFamily="34" charset="0"/>
            </a:endParaRPr>
          </a:p>
          <a:p>
            <a:pPr marL="171450" indent="-171450" algn="just">
              <a:buClr>
                <a:srgbClr val="C00000"/>
              </a:buClr>
              <a:buFont typeface="Wingdings" pitchFamily="2" charset="2"/>
              <a:buChar char="ü"/>
            </a:pPr>
            <a:r>
              <a:rPr lang="es-MX" sz="1400" dirty="0">
                <a:latin typeface="Arial"/>
                <a:ea typeface="Calibri"/>
              </a:rPr>
              <a:t>Las servidumbres legales de hidrocarburos se regirán por el derecho común federal y las controversias que se suscitaren serán competencia de los tribunales federales.</a:t>
            </a:r>
          </a:p>
          <a:p>
            <a:pPr marL="171450" indent="-171450" algn="just">
              <a:buClr>
                <a:srgbClr val="C00000"/>
              </a:buClr>
              <a:buFont typeface="Wingdings" pitchFamily="2" charset="2"/>
              <a:buChar char="ü"/>
            </a:pPr>
            <a:endParaRPr lang="es-MX" sz="1400" dirty="0">
              <a:latin typeface="Arial"/>
              <a:ea typeface="Calibri"/>
            </a:endParaRPr>
          </a:p>
          <a:p>
            <a:pPr marL="171450" indent="-171450" algn="just">
              <a:buClr>
                <a:srgbClr val="C00000"/>
              </a:buClr>
              <a:buFont typeface="Wingdings" pitchFamily="2" charset="2"/>
              <a:buChar char="ü"/>
            </a:pPr>
            <a:r>
              <a:rPr lang="es-MX" sz="1400" dirty="0">
                <a:latin typeface="Arial"/>
                <a:ea typeface="Calibri"/>
              </a:rPr>
              <a:t>La Agencia Nacional de Seguridad Industrial y de Protección al Medio Ambiente del Sector Hidrocarburos regulará los mecanismos financieros, que deberán adoptar los asignatarios y contratistas, con la finalidad de asegurar que los terrenos ocupados queden restablecidos.</a:t>
            </a:r>
          </a:p>
          <a:p>
            <a:pPr marL="171450" indent="-171450" algn="just">
              <a:buClr>
                <a:srgbClr val="C00000"/>
              </a:buClr>
            </a:pPr>
            <a:endParaRPr lang="es-MX" sz="1400" dirty="0">
              <a:latin typeface="Arial"/>
              <a:ea typeface="Calibri"/>
            </a:endParaRPr>
          </a:p>
          <a:p>
            <a:pPr marL="171450" indent="-171450" algn="just">
              <a:buClr>
                <a:srgbClr val="C00000"/>
              </a:buClr>
            </a:pPr>
            <a:endParaRPr lang="es-MX" sz="1400" dirty="0">
              <a:latin typeface="Arial"/>
              <a:ea typeface="Calibri"/>
            </a:endParaRPr>
          </a:p>
          <a:p>
            <a:pPr marL="171450" indent="-171450" algn="just">
              <a:buClr>
                <a:srgbClr val="C00000"/>
              </a:buClr>
            </a:pPr>
            <a:r>
              <a:rPr lang="es-MX" sz="1400" b="1" u="sng" dirty="0">
                <a:latin typeface="Arial"/>
                <a:ea typeface="Calibri"/>
              </a:rPr>
              <a:t>PRINCIPIO 4. ARMONIZACI</a:t>
            </a:r>
            <a:r>
              <a:rPr lang="es-ES" sz="1400" b="1" u="sng" dirty="0">
                <a:latin typeface="Arial"/>
                <a:ea typeface="Calibri"/>
              </a:rPr>
              <a:t>ÓN PROCESOS Y ENFOQUE DE DERECHOS HUMANOS</a:t>
            </a:r>
            <a:endParaRPr lang="es-MX" sz="1400" b="1" u="sng" dirty="0">
              <a:latin typeface="Arial"/>
              <a:ea typeface="Calibri"/>
            </a:endParaRPr>
          </a:p>
          <a:p>
            <a:pPr marL="171450" indent="-171450" algn="just">
              <a:buClr>
                <a:srgbClr val="C00000"/>
              </a:buClr>
            </a:pPr>
            <a:endParaRPr lang="es-MX" sz="1400" dirty="0">
              <a:latin typeface="Arial"/>
              <a:ea typeface="Calibri"/>
            </a:endParaRPr>
          </a:p>
          <a:p>
            <a:pPr marL="171450" indent="-171450" algn="just">
              <a:buClr>
                <a:srgbClr val="C00000"/>
              </a:buClr>
            </a:pPr>
            <a:endParaRPr lang="es-MX" sz="1400" dirty="0">
              <a:latin typeface="Arial"/>
              <a:ea typeface="Calibri"/>
            </a:endParaRPr>
          </a:p>
          <a:p>
            <a:pPr marL="171450" indent="-171450" algn="just">
              <a:buClr>
                <a:srgbClr val="C00000"/>
              </a:buClr>
              <a:buFont typeface="Wingdings" pitchFamily="2" charset="2"/>
              <a:buChar char="ü"/>
            </a:pPr>
            <a:r>
              <a:rPr lang="es-MX" sz="1400" dirty="0">
                <a:latin typeface="Arial"/>
                <a:ea typeface="Calibri"/>
              </a:rPr>
              <a:t>Evaluaci</a:t>
            </a:r>
            <a:r>
              <a:rPr lang="es-ES" sz="1400" dirty="0" err="1">
                <a:latin typeface="Arial"/>
                <a:ea typeface="Calibri"/>
              </a:rPr>
              <a:t>ón</a:t>
            </a:r>
            <a:r>
              <a:rPr lang="es-ES" sz="1400" dirty="0">
                <a:latin typeface="Arial"/>
                <a:ea typeface="Calibri"/>
              </a:rPr>
              <a:t> de Impacto Ambiental</a:t>
            </a:r>
          </a:p>
          <a:p>
            <a:pPr algn="just">
              <a:buClr>
                <a:srgbClr val="C00000"/>
              </a:buClr>
            </a:pPr>
            <a:endParaRPr lang="es-ES" sz="1400" dirty="0">
              <a:latin typeface="Arial"/>
              <a:ea typeface="Calibri"/>
              <a:cs typeface="Arial" pitchFamily="34" charset="0"/>
            </a:endParaRPr>
          </a:p>
          <a:p>
            <a:pPr marL="171450" indent="-171450" algn="just">
              <a:buClr>
                <a:srgbClr val="C00000"/>
              </a:buClr>
              <a:buFont typeface="Wingdings" pitchFamily="2" charset="2"/>
              <a:buChar char="ü"/>
            </a:pPr>
            <a:r>
              <a:rPr lang="es-ES" sz="1400" dirty="0">
                <a:latin typeface="Arial"/>
                <a:ea typeface="Calibri"/>
                <a:cs typeface="Arial" pitchFamily="34" charset="0"/>
              </a:rPr>
              <a:t>Evaluación de Impacto Social</a:t>
            </a:r>
          </a:p>
          <a:p>
            <a:pPr marL="171450" indent="-171450" algn="just">
              <a:buClr>
                <a:srgbClr val="C00000"/>
              </a:buClr>
              <a:buFont typeface="Wingdings" pitchFamily="2" charset="2"/>
              <a:buChar char="ü"/>
            </a:pPr>
            <a:endParaRPr lang="es-ES" sz="1400" dirty="0">
              <a:latin typeface="Arial"/>
              <a:ea typeface="Calibri"/>
              <a:cs typeface="Arial" pitchFamily="34" charset="0"/>
            </a:endParaRPr>
          </a:p>
          <a:p>
            <a:pPr marL="171450" indent="-171450" algn="just">
              <a:buClr>
                <a:srgbClr val="C00000"/>
              </a:buClr>
              <a:buFont typeface="Wingdings" pitchFamily="2" charset="2"/>
              <a:buChar char="ü"/>
            </a:pPr>
            <a:r>
              <a:rPr lang="es-ES" sz="1400" dirty="0">
                <a:latin typeface="Arial"/>
                <a:ea typeface="Calibri"/>
                <a:cs typeface="Arial" pitchFamily="34" charset="0"/>
              </a:rPr>
              <a:t>Consulta previa, libre e informada a pueblos y comunidades indígenas.</a:t>
            </a:r>
            <a:endParaRPr lang="es-MX" sz="1400" dirty="0">
              <a:latin typeface="Arial" pitchFamily="34" charset="0"/>
              <a:cs typeface="Arial" pitchFamily="34" charset="0"/>
            </a:endParaRPr>
          </a:p>
        </p:txBody>
      </p:sp>
    </p:spTree>
    <p:extLst>
      <p:ext uri="{BB962C8B-B14F-4D97-AF65-F5344CB8AC3E}">
        <p14:creationId xmlns:p14="http://schemas.microsoft.com/office/powerpoint/2010/main" val="395007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41</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41</a:t>
            </a:fld>
            <a:endParaRPr lang="es-MX" dirty="0">
              <a:solidFill>
                <a:schemeClr val="bg1"/>
              </a:solidFill>
            </a:endParaRPr>
          </a:p>
        </p:txBody>
      </p:sp>
      <p:pic>
        <p:nvPicPr>
          <p:cNvPr id="63" name="Picture 15" descr="https://encrypted-tbn0.gstatic.com/images?q=tbn:ANd9GcTCgGmIkWZBg_o0pEPI5LuyQHsY6CFF7QmHA_Hx9MNsiMOis3Rm"/>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8723" r="20252" b="17637"/>
          <a:stretch/>
        </p:blipFill>
        <p:spPr bwMode="auto">
          <a:xfrm>
            <a:off x="4788024" y="2012584"/>
            <a:ext cx="828773" cy="655665"/>
          </a:xfrm>
          <a:prstGeom prst="rect">
            <a:avLst/>
          </a:prstGeom>
          <a:noFill/>
          <a:extLst>
            <a:ext uri="{909E8E84-426E-40DD-AFC4-6F175D3DCCD1}">
              <a14:hiddenFill xmlns:a14="http://schemas.microsoft.com/office/drawing/2010/main">
                <a:solidFill>
                  <a:srgbClr val="FFFFFF"/>
                </a:solidFill>
              </a14:hiddenFill>
            </a:ext>
          </a:extLst>
        </p:spPr>
      </p:pic>
      <p:sp>
        <p:nvSpPr>
          <p:cNvPr id="64" name="1 Rectángulo redondeado"/>
          <p:cNvSpPr/>
          <p:nvPr/>
        </p:nvSpPr>
        <p:spPr>
          <a:xfrm rot="16200000">
            <a:off x="-1801784" y="3017163"/>
            <a:ext cx="4070602" cy="324036"/>
          </a:xfrm>
          <a:prstGeom prst="roundRect">
            <a:avLst/>
          </a:prstGeom>
          <a:solidFill>
            <a:srgbClr val="007A33"/>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400" b="1" dirty="0"/>
              <a:t>Firma del Contrato o Asignación</a:t>
            </a:r>
          </a:p>
        </p:txBody>
      </p:sp>
      <p:pic>
        <p:nvPicPr>
          <p:cNvPr id="6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33" t="2190" r="67066" b="62646"/>
          <a:stretch/>
        </p:blipFill>
        <p:spPr bwMode="auto">
          <a:xfrm>
            <a:off x="1417262" y="2220316"/>
            <a:ext cx="301659" cy="41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4 Flecha derecha"/>
          <p:cNvSpPr/>
          <p:nvPr/>
        </p:nvSpPr>
        <p:spPr>
          <a:xfrm>
            <a:off x="926098" y="2259079"/>
            <a:ext cx="288032"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
        <p:nvSpPr>
          <p:cNvPr id="67" name="20 Rectángulo redondeado"/>
          <p:cNvSpPr/>
          <p:nvPr/>
        </p:nvSpPr>
        <p:spPr>
          <a:xfrm>
            <a:off x="841198" y="3191332"/>
            <a:ext cx="1800200" cy="1047895"/>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MX" sz="1100" dirty="0">
              <a:solidFill>
                <a:schemeClr val="tx1"/>
              </a:solidFill>
            </a:endParaRPr>
          </a:p>
          <a:p>
            <a:pPr algn="ctr"/>
            <a:endParaRPr lang="es-MX" sz="1100" dirty="0">
              <a:solidFill>
                <a:schemeClr val="tx1"/>
              </a:solidFill>
            </a:endParaRPr>
          </a:p>
          <a:p>
            <a:pPr algn="ctr"/>
            <a:r>
              <a:rPr lang="es-MX" sz="1100" dirty="0">
                <a:solidFill>
                  <a:schemeClr val="tx1"/>
                </a:solidFill>
              </a:rPr>
              <a:t>Expresa por escrito interés de usar, gozar, afectar o adquirir terrenos, bienes o derechos .</a:t>
            </a:r>
          </a:p>
        </p:txBody>
      </p:sp>
      <p:pic>
        <p:nvPicPr>
          <p:cNvPr id="6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3008" t="3422" r="60826" b="65695"/>
          <a:stretch/>
        </p:blipFill>
        <p:spPr bwMode="auto">
          <a:xfrm>
            <a:off x="1721840" y="3199185"/>
            <a:ext cx="459018" cy="391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620" t="36544" r="50000" b="35548"/>
          <a:stretch/>
        </p:blipFill>
        <p:spPr bwMode="auto">
          <a:xfrm>
            <a:off x="1214130" y="3245644"/>
            <a:ext cx="507710" cy="29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5 CuadroTexto"/>
          <p:cNvSpPr txBox="1"/>
          <p:nvPr/>
        </p:nvSpPr>
        <p:spPr>
          <a:xfrm>
            <a:off x="978774" y="1987088"/>
            <a:ext cx="1662624" cy="246221"/>
          </a:xfrm>
          <a:prstGeom prst="rect">
            <a:avLst/>
          </a:prstGeom>
          <a:noFill/>
        </p:spPr>
        <p:txBody>
          <a:bodyPr wrap="square" rtlCol="0">
            <a:spAutoFit/>
          </a:bodyPr>
          <a:lstStyle/>
          <a:p>
            <a:pPr algn="ctr"/>
            <a:r>
              <a:rPr lang="es-MX" sz="1000" b="1" dirty="0"/>
              <a:t>Contratista o Asignatario</a:t>
            </a:r>
          </a:p>
        </p:txBody>
      </p:sp>
      <p:sp>
        <p:nvSpPr>
          <p:cNvPr id="71" name="25 Flecha derecha"/>
          <p:cNvSpPr/>
          <p:nvPr/>
        </p:nvSpPr>
        <p:spPr>
          <a:xfrm rot="5400000">
            <a:off x="1506493" y="2746029"/>
            <a:ext cx="509770"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
        <p:nvSpPr>
          <p:cNvPr id="72" name="27 Rectángulo redondeado"/>
          <p:cNvSpPr/>
          <p:nvPr/>
        </p:nvSpPr>
        <p:spPr>
          <a:xfrm>
            <a:off x="985214" y="1005978"/>
            <a:ext cx="1518608" cy="504056"/>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100" dirty="0">
                <a:solidFill>
                  <a:schemeClr val="tx1"/>
                </a:solidFill>
              </a:rPr>
              <a:t>Notifica a SENER y SEDATU del inicio de las negociaciones</a:t>
            </a:r>
          </a:p>
        </p:txBody>
      </p:sp>
      <p:sp>
        <p:nvSpPr>
          <p:cNvPr id="73" name="28 Flecha derecha"/>
          <p:cNvSpPr/>
          <p:nvPr/>
        </p:nvSpPr>
        <p:spPr>
          <a:xfrm rot="16200000">
            <a:off x="1549769" y="1619065"/>
            <a:ext cx="441438"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pic>
        <p:nvPicPr>
          <p:cNvPr id="74"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2003" r="86013" b="21105"/>
          <a:stretch/>
        </p:blipFill>
        <p:spPr bwMode="auto">
          <a:xfrm flipH="1">
            <a:off x="1766254" y="2200652"/>
            <a:ext cx="227072" cy="43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1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119"/>
          <a:stretch/>
        </p:blipFill>
        <p:spPr bwMode="auto">
          <a:xfrm>
            <a:off x="435756" y="2160486"/>
            <a:ext cx="441351" cy="58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32 Flecha derecha"/>
          <p:cNvSpPr/>
          <p:nvPr/>
        </p:nvSpPr>
        <p:spPr>
          <a:xfrm>
            <a:off x="2483768" y="2163985"/>
            <a:ext cx="288032"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
        <p:nvSpPr>
          <p:cNvPr id="77" name="9 Elipse"/>
          <p:cNvSpPr/>
          <p:nvPr/>
        </p:nvSpPr>
        <p:spPr>
          <a:xfrm>
            <a:off x="2780806" y="1578366"/>
            <a:ext cx="1732800" cy="1586518"/>
          </a:xfrm>
          <a:prstGeom prst="ellipse">
            <a:avLst/>
          </a:prstGeom>
          <a:solidFill>
            <a:srgbClr val="007A33"/>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200" b="1" dirty="0"/>
              <a:t>NEGOCIACIÓN</a:t>
            </a:r>
          </a:p>
          <a:p>
            <a:pPr algn="ctr"/>
            <a:r>
              <a:rPr lang="es-MX" sz="1200" b="1" dirty="0"/>
              <a:t>180 días naturales</a:t>
            </a:r>
          </a:p>
        </p:txBody>
      </p:sp>
      <p:cxnSp>
        <p:nvCxnSpPr>
          <p:cNvPr id="78" name="13 Conector recto"/>
          <p:cNvCxnSpPr/>
          <p:nvPr/>
        </p:nvCxnSpPr>
        <p:spPr>
          <a:xfrm>
            <a:off x="3765405" y="3180934"/>
            <a:ext cx="0" cy="1824188"/>
          </a:xfrm>
          <a:prstGeom prst="line">
            <a:avLst/>
          </a:prstGeom>
          <a:ln w="19050">
            <a:solidFill>
              <a:srgbClr val="BA0C2F"/>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40 Conector recto"/>
          <p:cNvCxnSpPr/>
          <p:nvPr/>
        </p:nvCxnSpPr>
        <p:spPr>
          <a:xfrm>
            <a:off x="1260500" y="4998458"/>
            <a:ext cx="2504905" cy="0"/>
          </a:xfrm>
          <a:prstGeom prst="line">
            <a:avLst/>
          </a:prstGeom>
          <a:ln w="19050">
            <a:solidFill>
              <a:srgbClr val="BA0C2F"/>
            </a:solidFill>
            <a:prstDash val="lgDash"/>
          </a:ln>
        </p:spPr>
        <p:style>
          <a:lnRef idx="1">
            <a:schemeClr val="accent1"/>
          </a:lnRef>
          <a:fillRef idx="0">
            <a:schemeClr val="accent1"/>
          </a:fillRef>
          <a:effectRef idx="0">
            <a:schemeClr val="accent1"/>
          </a:effectRef>
          <a:fontRef idx="minor">
            <a:schemeClr val="tx1"/>
          </a:fontRef>
        </p:style>
      </p:cxnSp>
      <p:cxnSp>
        <p:nvCxnSpPr>
          <p:cNvPr id="80" name="46 Conector recto"/>
          <p:cNvCxnSpPr/>
          <p:nvPr/>
        </p:nvCxnSpPr>
        <p:spPr>
          <a:xfrm flipH="1">
            <a:off x="1260500" y="5005122"/>
            <a:ext cx="6736" cy="216024"/>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49 Conector recto"/>
          <p:cNvCxnSpPr/>
          <p:nvPr/>
        </p:nvCxnSpPr>
        <p:spPr>
          <a:xfrm>
            <a:off x="2573721" y="5011424"/>
            <a:ext cx="0" cy="216024"/>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50 Rectángulo redondeado"/>
          <p:cNvSpPr/>
          <p:nvPr/>
        </p:nvSpPr>
        <p:spPr>
          <a:xfrm>
            <a:off x="1979699" y="5222809"/>
            <a:ext cx="1188045" cy="576064"/>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900" dirty="0">
                <a:solidFill>
                  <a:schemeClr val="tx1"/>
                </a:solidFill>
              </a:rPr>
              <a:t>Existirán modelos de contrato (SENER opinión de SEDATU).</a:t>
            </a:r>
          </a:p>
        </p:txBody>
      </p:sp>
      <p:sp>
        <p:nvSpPr>
          <p:cNvPr id="83" name="51 Rectángulo redondeado"/>
          <p:cNvSpPr/>
          <p:nvPr/>
        </p:nvSpPr>
        <p:spPr>
          <a:xfrm>
            <a:off x="553166" y="5227448"/>
            <a:ext cx="1354525" cy="576064"/>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900" dirty="0">
                <a:solidFill>
                  <a:schemeClr val="tx1"/>
                </a:solidFill>
              </a:rPr>
              <a:t>Existirán Tabuladores Promedio que SENER solicita a INDAABIN</a:t>
            </a:r>
          </a:p>
        </p:txBody>
      </p:sp>
      <p:sp>
        <p:nvSpPr>
          <p:cNvPr id="84" name="53 Rectángulo redondeado"/>
          <p:cNvSpPr/>
          <p:nvPr/>
        </p:nvSpPr>
        <p:spPr>
          <a:xfrm>
            <a:off x="3239926" y="5227448"/>
            <a:ext cx="1260053" cy="576064"/>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900" dirty="0">
                <a:solidFill>
                  <a:schemeClr val="tx1"/>
                </a:solidFill>
              </a:rPr>
              <a:t>Testigos Sociales participan a petición de parte o por previsión de SENER</a:t>
            </a:r>
          </a:p>
        </p:txBody>
      </p:sp>
      <p:sp>
        <p:nvSpPr>
          <p:cNvPr id="85" name="55 Flecha derecha"/>
          <p:cNvSpPr/>
          <p:nvPr/>
        </p:nvSpPr>
        <p:spPr>
          <a:xfrm>
            <a:off x="4523933" y="2160396"/>
            <a:ext cx="288032"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
        <p:nvSpPr>
          <p:cNvPr id="86" name="59 Flecha derecha"/>
          <p:cNvSpPr/>
          <p:nvPr/>
        </p:nvSpPr>
        <p:spPr>
          <a:xfrm rot="16200000">
            <a:off x="4961817" y="1610657"/>
            <a:ext cx="544505"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600" b="1" dirty="0"/>
              <a:t>SI</a:t>
            </a:r>
          </a:p>
        </p:txBody>
      </p:sp>
      <p:sp>
        <p:nvSpPr>
          <p:cNvPr id="87" name="60 Flecha derecha"/>
          <p:cNvSpPr/>
          <p:nvPr/>
        </p:nvSpPr>
        <p:spPr>
          <a:xfrm rot="5400000">
            <a:off x="4961991" y="2793547"/>
            <a:ext cx="544154"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400" b="1" dirty="0"/>
              <a:t>ON</a:t>
            </a:r>
          </a:p>
        </p:txBody>
      </p:sp>
      <p:sp>
        <p:nvSpPr>
          <p:cNvPr id="88" name="61 Rectángulo redondeado"/>
          <p:cNvSpPr/>
          <p:nvPr/>
        </p:nvSpPr>
        <p:spPr>
          <a:xfrm>
            <a:off x="4434431" y="1005978"/>
            <a:ext cx="1649737" cy="504056"/>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100" dirty="0">
                <a:solidFill>
                  <a:schemeClr val="tx1"/>
                </a:solidFill>
              </a:rPr>
              <a:t>Suscripción de un </a:t>
            </a:r>
            <a:r>
              <a:rPr lang="es-MX" sz="1100" b="1" dirty="0">
                <a:solidFill>
                  <a:schemeClr val="tx1"/>
                </a:solidFill>
              </a:rPr>
              <a:t>contrato</a:t>
            </a:r>
            <a:r>
              <a:rPr lang="es-MX" sz="1100" dirty="0">
                <a:solidFill>
                  <a:schemeClr val="tx1"/>
                </a:solidFill>
              </a:rPr>
              <a:t> de uso, goce, afectación o adquisición.</a:t>
            </a:r>
          </a:p>
        </p:txBody>
      </p:sp>
      <p:sp>
        <p:nvSpPr>
          <p:cNvPr id="89" name="63 Rectángulo redondeado"/>
          <p:cNvSpPr/>
          <p:nvPr/>
        </p:nvSpPr>
        <p:spPr>
          <a:xfrm>
            <a:off x="4434431" y="3292668"/>
            <a:ext cx="1649737" cy="782652"/>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000" dirty="0">
                <a:solidFill>
                  <a:schemeClr val="tx1"/>
                </a:solidFill>
              </a:rPr>
              <a:t>Constitución de Servidumbre Legal de Hidrocarburos ante un Juez de Distrito o Tribunal Unitario Agrario</a:t>
            </a:r>
          </a:p>
        </p:txBody>
      </p:sp>
      <p:sp>
        <p:nvSpPr>
          <p:cNvPr id="90" name="64 Flecha derecha"/>
          <p:cNvSpPr/>
          <p:nvPr/>
        </p:nvSpPr>
        <p:spPr>
          <a:xfrm>
            <a:off x="5580112" y="2040296"/>
            <a:ext cx="559345"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400" b="1" dirty="0"/>
              <a:t>NO</a:t>
            </a:r>
          </a:p>
        </p:txBody>
      </p:sp>
      <p:sp>
        <p:nvSpPr>
          <p:cNvPr id="91" name="70 Rectángulo redondeado"/>
          <p:cNvSpPr/>
          <p:nvPr/>
        </p:nvSpPr>
        <p:spPr>
          <a:xfrm>
            <a:off x="4549697" y="5221146"/>
            <a:ext cx="1260053" cy="576064"/>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900" dirty="0">
                <a:solidFill>
                  <a:schemeClr val="tx1"/>
                </a:solidFill>
              </a:rPr>
              <a:t>Las partes pueden practicar avalúos con peritos autorizados.</a:t>
            </a:r>
          </a:p>
        </p:txBody>
      </p:sp>
      <p:sp>
        <p:nvSpPr>
          <p:cNvPr id="92" name="72 Rectángulo redondeado"/>
          <p:cNvSpPr/>
          <p:nvPr/>
        </p:nvSpPr>
        <p:spPr>
          <a:xfrm>
            <a:off x="3955612" y="116632"/>
            <a:ext cx="2607373" cy="532357"/>
          </a:xfrm>
          <a:prstGeom prst="roundRect">
            <a:avLst/>
          </a:prstGeom>
          <a:solidFill>
            <a:srgbClr val="007A33"/>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000" b="1" dirty="0"/>
              <a:t>Para validación se presenta ante un Juez de Distrito en materia civil o Tribunal Unitario Agrario Competente.</a:t>
            </a:r>
          </a:p>
        </p:txBody>
      </p:sp>
      <p:cxnSp>
        <p:nvCxnSpPr>
          <p:cNvPr id="93" name="73 Conector recto"/>
          <p:cNvCxnSpPr/>
          <p:nvPr/>
        </p:nvCxnSpPr>
        <p:spPr>
          <a:xfrm flipV="1">
            <a:off x="5259299" y="803164"/>
            <a:ext cx="0" cy="202814"/>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77 Conector recto"/>
          <p:cNvCxnSpPr/>
          <p:nvPr/>
        </p:nvCxnSpPr>
        <p:spPr>
          <a:xfrm>
            <a:off x="5219027" y="5011424"/>
            <a:ext cx="0" cy="216024"/>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81 Elipse"/>
          <p:cNvSpPr/>
          <p:nvPr/>
        </p:nvSpPr>
        <p:spPr>
          <a:xfrm>
            <a:off x="6142383" y="1543017"/>
            <a:ext cx="1556373" cy="1496540"/>
          </a:xfrm>
          <a:prstGeom prst="ellipse">
            <a:avLst/>
          </a:prstGeom>
          <a:solidFill>
            <a:srgbClr val="007A33"/>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200" b="1" dirty="0"/>
              <a:t>MEDIACIÓN</a:t>
            </a:r>
          </a:p>
          <a:p>
            <a:pPr algn="ctr"/>
            <a:endParaRPr lang="es-MX" sz="800" b="1" dirty="0">
              <a:solidFill>
                <a:schemeClr val="bg1"/>
              </a:solidFill>
            </a:endParaRPr>
          </a:p>
          <a:p>
            <a:pPr algn="ctr"/>
            <a:r>
              <a:rPr lang="es-MX" sz="800" b="1" dirty="0">
                <a:solidFill>
                  <a:schemeClr val="bg1"/>
                </a:solidFill>
              </a:rPr>
              <a:t>Solicitada a SEDATU por Asignatario o Contratista. Tras mediación SEDATU hace sugerencia de contraprestación</a:t>
            </a:r>
          </a:p>
        </p:txBody>
      </p:sp>
      <p:sp>
        <p:nvSpPr>
          <p:cNvPr id="96" name="82 Flecha derecha"/>
          <p:cNvSpPr/>
          <p:nvPr/>
        </p:nvSpPr>
        <p:spPr>
          <a:xfrm>
            <a:off x="7706785" y="2102092"/>
            <a:ext cx="288032"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sz="1600" b="1" dirty="0"/>
          </a:p>
        </p:txBody>
      </p:sp>
      <p:pic>
        <p:nvPicPr>
          <p:cNvPr id="97" name="Picture 15" descr="https://encrypted-tbn0.gstatic.com/images?q=tbn:ANd9GcTCgGmIkWZBg_o0pEPI5LuyQHsY6CFF7QmHA_Hx9MNsiMOis3Rm"/>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8723" r="20252" b="17637"/>
          <a:stretch/>
        </p:blipFill>
        <p:spPr bwMode="auto">
          <a:xfrm>
            <a:off x="8031238" y="1963454"/>
            <a:ext cx="828773" cy="655665"/>
          </a:xfrm>
          <a:prstGeom prst="rect">
            <a:avLst/>
          </a:prstGeom>
          <a:noFill/>
          <a:extLst>
            <a:ext uri="{909E8E84-426E-40DD-AFC4-6F175D3DCCD1}">
              <a14:hiddenFill xmlns:a14="http://schemas.microsoft.com/office/drawing/2010/main">
                <a:solidFill>
                  <a:srgbClr val="FFFFFF"/>
                </a:solidFill>
              </a14:hiddenFill>
            </a:ext>
          </a:extLst>
        </p:spPr>
      </p:pic>
      <p:sp>
        <p:nvSpPr>
          <p:cNvPr id="98" name="85 Flecha derecha"/>
          <p:cNvSpPr/>
          <p:nvPr/>
        </p:nvSpPr>
        <p:spPr>
          <a:xfrm rot="16200000">
            <a:off x="8158188" y="1622620"/>
            <a:ext cx="544505"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600" b="1" dirty="0"/>
              <a:t>SI</a:t>
            </a:r>
          </a:p>
        </p:txBody>
      </p:sp>
      <p:sp>
        <p:nvSpPr>
          <p:cNvPr id="99" name="86 Flecha derecha"/>
          <p:cNvSpPr/>
          <p:nvPr/>
        </p:nvSpPr>
        <p:spPr>
          <a:xfrm rot="5400000">
            <a:off x="8173547" y="2698166"/>
            <a:ext cx="544154" cy="360040"/>
          </a:xfrm>
          <a:prstGeom prst="rightArrow">
            <a:avLst/>
          </a:prstGeom>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400" b="1" dirty="0"/>
              <a:t>ON</a:t>
            </a:r>
          </a:p>
        </p:txBody>
      </p:sp>
      <p:sp>
        <p:nvSpPr>
          <p:cNvPr id="100" name="88 Rectángulo redondeado"/>
          <p:cNvSpPr/>
          <p:nvPr/>
        </p:nvSpPr>
        <p:spPr>
          <a:xfrm>
            <a:off x="7440735" y="1005978"/>
            <a:ext cx="1649737" cy="504056"/>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100" dirty="0">
                <a:solidFill>
                  <a:schemeClr val="tx1"/>
                </a:solidFill>
              </a:rPr>
              <a:t>Suscripción de un </a:t>
            </a:r>
            <a:r>
              <a:rPr lang="es-MX" sz="1100" b="1" dirty="0">
                <a:solidFill>
                  <a:schemeClr val="tx1"/>
                </a:solidFill>
              </a:rPr>
              <a:t>contrato</a:t>
            </a:r>
            <a:r>
              <a:rPr lang="es-MX" sz="1100" dirty="0">
                <a:solidFill>
                  <a:schemeClr val="tx1"/>
                </a:solidFill>
              </a:rPr>
              <a:t> de uso, goce, afectación o adquisición.</a:t>
            </a:r>
          </a:p>
        </p:txBody>
      </p:sp>
      <p:cxnSp>
        <p:nvCxnSpPr>
          <p:cNvPr id="101" name="90 Conector recto"/>
          <p:cNvCxnSpPr/>
          <p:nvPr/>
        </p:nvCxnSpPr>
        <p:spPr>
          <a:xfrm flipH="1" flipV="1">
            <a:off x="6663115" y="620100"/>
            <a:ext cx="1602489" cy="321343"/>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92 Rectángulo redondeado"/>
          <p:cNvSpPr/>
          <p:nvPr/>
        </p:nvSpPr>
        <p:spPr>
          <a:xfrm>
            <a:off x="7791384" y="3180934"/>
            <a:ext cx="1278112" cy="1751770"/>
          </a:xfrm>
          <a:prstGeom prst="roundRect">
            <a:avLst/>
          </a:prstGeom>
          <a:noFill/>
          <a:ln>
            <a:solidFill>
              <a:srgbClr val="007A33"/>
            </a:solid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1000" dirty="0">
                <a:solidFill>
                  <a:schemeClr val="tx1"/>
                </a:solidFill>
              </a:rPr>
              <a:t>30 días a partir de la sugerencia de SEDATU:</a:t>
            </a:r>
          </a:p>
          <a:p>
            <a:pPr algn="ctr"/>
            <a:r>
              <a:rPr lang="es-MX" sz="1000" b="1" dirty="0">
                <a:solidFill>
                  <a:schemeClr val="tx1"/>
                </a:solidFill>
              </a:rPr>
              <a:t>SENER solicita a SEDATU la tramitación ante el Ejecutivo Federal de una Servidumbre Legal de Hidrocarburos</a:t>
            </a:r>
          </a:p>
        </p:txBody>
      </p:sp>
      <p:cxnSp>
        <p:nvCxnSpPr>
          <p:cNvPr id="103" name="93 Conector recto"/>
          <p:cNvCxnSpPr/>
          <p:nvPr/>
        </p:nvCxnSpPr>
        <p:spPr>
          <a:xfrm flipH="1">
            <a:off x="6900794" y="3052063"/>
            <a:ext cx="19776" cy="1527313"/>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4" name="Picture 19" descr="http://previews.123rf.com/images/leremy/leremy1207/leremy120700005/14446305-Farm-Farmer-Worker-Farming-Countryside-Village-Agriculture-Icon-Symbol-Sign-Pictogram-Stock-Vecto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66" t="72610" r="57487" b="2006"/>
          <a:stretch/>
        </p:blipFill>
        <p:spPr bwMode="auto">
          <a:xfrm>
            <a:off x="6911959" y="4579376"/>
            <a:ext cx="434664" cy="31126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9" descr="http://previews.123rf.com/images/leremy/leremy1207/leremy120700005/14446305-Farm-Farmer-Worker-Farming-Countryside-Village-Agriculture-Icon-Symbol-Sign-Pictogram-Stock-Vecto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1022" t="4762" b="66668"/>
          <a:stretch/>
        </p:blipFill>
        <p:spPr bwMode="auto">
          <a:xfrm>
            <a:off x="6444208" y="4569729"/>
            <a:ext cx="437812" cy="32091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1" descr="https://encrypted-tbn2.gstatic.com/images?q=tbn:ANd9GcQN1jjCdYIHB46Wq3ObcooNBq318RxuQ46tTH4o6kgAagFjJosk"/>
          <p:cNvPicPr>
            <a:picLocks noChangeAspect="1" noChangeArrowheads="1"/>
          </p:cNvPicPr>
          <p:nvPr/>
        </p:nvPicPr>
        <p:blipFill rotWithShape="1">
          <a:blip r:embed="rId9">
            <a:extLst>
              <a:ext uri="{28A0092B-C50C-407E-A947-70E740481C1C}">
                <a14:useLocalDpi xmlns:a14="http://schemas.microsoft.com/office/drawing/2010/main" val="0"/>
              </a:ext>
            </a:extLst>
          </a:blip>
          <a:srcRect l="82145" t="67873" r="1"/>
          <a:stretch/>
        </p:blipFill>
        <p:spPr bwMode="auto">
          <a:xfrm>
            <a:off x="7380312" y="4579376"/>
            <a:ext cx="182457" cy="311266"/>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3" descr="https://pixabay.com/static/uploads/photo/2013/07/12/12/56/home-146585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4168" y="4553935"/>
            <a:ext cx="356187" cy="336708"/>
          </a:xfrm>
          <a:prstGeom prst="rect">
            <a:avLst/>
          </a:prstGeom>
          <a:noFill/>
          <a:extLst>
            <a:ext uri="{909E8E84-426E-40DD-AFC4-6F175D3DCCD1}">
              <a14:hiddenFill xmlns:a14="http://schemas.microsoft.com/office/drawing/2010/main">
                <a:solidFill>
                  <a:srgbClr val="FFFFFF"/>
                </a:solidFill>
              </a14:hiddenFill>
            </a:ext>
          </a:extLst>
        </p:spPr>
      </p:pic>
      <p:sp>
        <p:nvSpPr>
          <p:cNvPr id="108" name="102 Rectángulo redondeado"/>
          <p:cNvSpPr/>
          <p:nvPr/>
        </p:nvSpPr>
        <p:spPr>
          <a:xfrm>
            <a:off x="5953600" y="4937008"/>
            <a:ext cx="1745156" cy="1351644"/>
          </a:xfrm>
          <a:prstGeom prst="roundRect">
            <a:avLst/>
          </a:prstGeom>
          <a:solidFill>
            <a:srgbClr val="007A33"/>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s-MX" sz="900" b="1" dirty="0"/>
              <a:t>Si la diferencia entre 2 avalúos es &lt;15%, la contraprestación  sugerida resulta del promedio simple. En caso contrario, se procede con un tercer avalúo para sugerencia.</a:t>
            </a:r>
          </a:p>
        </p:txBody>
      </p:sp>
      <p:pic>
        <p:nvPicPr>
          <p:cNvPr id="109" name="Picture 2" descr="http://www.metauno.com/public/files/service/0165356001378141864H7KK1zhNmK.jpg"/>
          <p:cNvPicPr>
            <a:picLocks noChangeAspect="1" noChangeArrowheads="1"/>
          </p:cNvPicPr>
          <p:nvPr/>
        </p:nvPicPr>
        <p:blipFill rotWithShape="1">
          <a:blip r:embed="rId11" cstate="print">
            <a:grayscl/>
            <a:extLst>
              <a:ext uri="{28A0092B-C50C-407E-A947-70E740481C1C}">
                <a14:useLocalDpi xmlns:a14="http://schemas.microsoft.com/office/drawing/2010/main" val="0"/>
              </a:ext>
            </a:extLst>
          </a:blip>
          <a:srcRect l="12635" t="7319" r="11845" b="47865"/>
          <a:stretch/>
        </p:blipFill>
        <p:spPr bwMode="auto">
          <a:xfrm>
            <a:off x="944004" y="5854855"/>
            <a:ext cx="646464" cy="28788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82069" t="53828" b="26825"/>
          <a:stretch/>
        </p:blipFill>
        <p:spPr bwMode="auto">
          <a:xfrm>
            <a:off x="2402003" y="5854855"/>
            <a:ext cx="326967" cy="36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1777" y="5807745"/>
            <a:ext cx="382409" cy="40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2" descr="http://www.metauno.com/public/files/service/0165356001378141864H7KK1zhNmK.jpg"/>
          <p:cNvPicPr>
            <a:picLocks noChangeAspect="1" noChangeArrowheads="1"/>
          </p:cNvPicPr>
          <p:nvPr/>
        </p:nvPicPr>
        <p:blipFill rotWithShape="1">
          <a:blip r:embed="rId11" cstate="print">
            <a:grayscl/>
            <a:extLst>
              <a:ext uri="{28A0092B-C50C-407E-A947-70E740481C1C}">
                <a14:useLocalDpi xmlns:a14="http://schemas.microsoft.com/office/drawing/2010/main" val="0"/>
              </a:ext>
            </a:extLst>
          </a:blip>
          <a:srcRect l="12635" t="7319" r="11845" b="47865"/>
          <a:stretch/>
        </p:blipFill>
        <p:spPr bwMode="auto">
          <a:xfrm>
            <a:off x="4874143" y="5902672"/>
            <a:ext cx="646464" cy="287882"/>
          </a:xfrm>
          <a:prstGeom prst="rect">
            <a:avLst/>
          </a:prstGeom>
          <a:noFill/>
          <a:extLst>
            <a:ext uri="{909E8E84-426E-40DD-AFC4-6F175D3DCCD1}">
              <a14:hiddenFill xmlns:a14="http://schemas.microsoft.com/office/drawing/2010/main">
                <a:solidFill>
                  <a:srgbClr val="FFFFFF"/>
                </a:solidFill>
              </a14:hiddenFill>
            </a:ext>
          </a:extLst>
        </p:spPr>
      </p:pic>
      <p:cxnSp>
        <p:nvCxnSpPr>
          <p:cNvPr id="113" name="74 Conector recto"/>
          <p:cNvCxnSpPr/>
          <p:nvPr/>
        </p:nvCxnSpPr>
        <p:spPr>
          <a:xfrm>
            <a:off x="3765405" y="4998458"/>
            <a:ext cx="0" cy="216024"/>
          </a:xfrm>
          <a:prstGeom prst="line">
            <a:avLst/>
          </a:prstGeom>
          <a:ln w="19050">
            <a:solidFill>
              <a:srgbClr val="BA0C2F"/>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75 Conector recto"/>
          <p:cNvCxnSpPr/>
          <p:nvPr/>
        </p:nvCxnSpPr>
        <p:spPr>
          <a:xfrm flipV="1">
            <a:off x="3786048" y="4997017"/>
            <a:ext cx="1475770" cy="1441"/>
          </a:xfrm>
          <a:prstGeom prst="line">
            <a:avLst/>
          </a:prstGeom>
          <a:ln w="19050">
            <a:solidFill>
              <a:srgbClr val="BA0C2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9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down)">
                                      <p:cBhvr>
                                        <p:cTn id="20" dur="500"/>
                                        <p:tgtEl>
                                          <p:spTgt spid="7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down)">
                                      <p:cBhvr>
                                        <p:cTn id="26" dur="500"/>
                                        <p:tgtEl>
                                          <p:spTgt spid="7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wipe(down)">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wipe(down)">
                                      <p:cBhvr>
                                        <p:cTn id="34" dur="500"/>
                                        <p:tgtEl>
                                          <p:spTgt spid="67"/>
                                        </p:tgtEl>
                                      </p:cBhvr>
                                    </p:animEffect>
                                  </p:childTnLst>
                                </p:cTn>
                              </p:par>
                              <p:par>
                                <p:cTn id="35" presetID="22" presetClass="entr" presetSubtype="4"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down)">
                                      <p:cBhvr>
                                        <p:cTn id="37" dur="500"/>
                                        <p:tgtEl>
                                          <p:spTgt spid="68"/>
                                        </p:tgtEl>
                                      </p:cBhvr>
                                    </p:animEffect>
                                  </p:childTnLst>
                                </p:cTn>
                              </p:par>
                              <p:par>
                                <p:cTn id="38" presetID="22" presetClass="entr" presetSubtype="4"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wipe(down)">
                                      <p:cBhvr>
                                        <p:cTn id="40" dur="500"/>
                                        <p:tgtEl>
                                          <p:spTgt spid="6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down)">
                                      <p:cBhvr>
                                        <p:cTn id="43" dur="500"/>
                                        <p:tgtEl>
                                          <p:spTgt spid="7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78"/>
                                        </p:tgtEl>
                                        <p:attrNameLst>
                                          <p:attrName>style.visibility</p:attrName>
                                        </p:attrNameLst>
                                      </p:cBhvr>
                                      <p:to>
                                        <p:strVal val="visible"/>
                                      </p:to>
                                    </p:set>
                                    <p:anim calcmode="lin" valueType="num">
                                      <p:cBhvr>
                                        <p:cTn id="56" dur="1000" fill="hold"/>
                                        <p:tgtEl>
                                          <p:spTgt spid="78"/>
                                        </p:tgtEl>
                                        <p:attrNameLst>
                                          <p:attrName>ppt_w</p:attrName>
                                        </p:attrNameLst>
                                      </p:cBhvr>
                                      <p:tavLst>
                                        <p:tav tm="0">
                                          <p:val>
                                            <p:fltVal val="0"/>
                                          </p:val>
                                        </p:tav>
                                        <p:tav tm="100000">
                                          <p:val>
                                            <p:strVal val="#ppt_w"/>
                                          </p:val>
                                        </p:tav>
                                      </p:tavLst>
                                    </p:anim>
                                    <p:anim calcmode="lin" valueType="num">
                                      <p:cBhvr>
                                        <p:cTn id="57" dur="1000" fill="hold"/>
                                        <p:tgtEl>
                                          <p:spTgt spid="78"/>
                                        </p:tgtEl>
                                        <p:attrNameLst>
                                          <p:attrName>ppt_h</p:attrName>
                                        </p:attrNameLst>
                                      </p:cBhvr>
                                      <p:tavLst>
                                        <p:tav tm="0">
                                          <p:val>
                                            <p:fltVal val="0"/>
                                          </p:val>
                                        </p:tav>
                                        <p:tav tm="100000">
                                          <p:val>
                                            <p:strVal val="#ppt_h"/>
                                          </p:val>
                                        </p:tav>
                                      </p:tavLst>
                                    </p:anim>
                                    <p:anim calcmode="lin" valueType="num">
                                      <p:cBhvr>
                                        <p:cTn id="58" dur="1000" fill="hold"/>
                                        <p:tgtEl>
                                          <p:spTgt spid="78"/>
                                        </p:tgtEl>
                                        <p:attrNameLst>
                                          <p:attrName>style.rotation</p:attrName>
                                        </p:attrNameLst>
                                      </p:cBhvr>
                                      <p:tavLst>
                                        <p:tav tm="0">
                                          <p:val>
                                            <p:fltVal val="90"/>
                                          </p:val>
                                        </p:tav>
                                        <p:tav tm="100000">
                                          <p:val>
                                            <p:fltVal val="0"/>
                                          </p:val>
                                        </p:tav>
                                      </p:tavLst>
                                    </p:anim>
                                    <p:animEffect transition="in" filter="fade">
                                      <p:cBhvr>
                                        <p:cTn id="59" dur="1000"/>
                                        <p:tgtEl>
                                          <p:spTgt spid="7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wipe(down)">
                                      <p:cBhvr>
                                        <p:cTn id="64" dur="500"/>
                                        <p:tgtEl>
                                          <p:spTgt spid="7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circle(in)">
                                      <p:cBhvr>
                                        <p:cTn id="69" dur="2000"/>
                                        <p:tgtEl>
                                          <p:spTgt spid="80"/>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83"/>
                                        </p:tgtEl>
                                        <p:attrNameLst>
                                          <p:attrName>style.visibility</p:attrName>
                                        </p:attrNameLst>
                                      </p:cBhvr>
                                      <p:to>
                                        <p:strVal val="visible"/>
                                      </p:to>
                                    </p:set>
                                    <p:animEffect transition="in" filter="fade">
                                      <p:cBhvr>
                                        <p:cTn id="74" dur="1000"/>
                                        <p:tgtEl>
                                          <p:spTgt spid="83"/>
                                        </p:tgtEl>
                                      </p:cBhvr>
                                    </p:animEffect>
                                    <p:anim calcmode="lin" valueType="num">
                                      <p:cBhvr>
                                        <p:cTn id="75" dur="1000" fill="hold"/>
                                        <p:tgtEl>
                                          <p:spTgt spid="83"/>
                                        </p:tgtEl>
                                        <p:attrNameLst>
                                          <p:attrName>ppt_x</p:attrName>
                                        </p:attrNameLst>
                                      </p:cBhvr>
                                      <p:tavLst>
                                        <p:tav tm="0">
                                          <p:val>
                                            <p:strVal val="#ppt_x"/>
                                          </p:val>
                                        </p:tav>
                                        <p:tav tm="100000">
                                          <p:val>
                                            <p:strVal val="#ppt_x"/>
                                          </p:val>
                                        </p:tav>
                                      </p:tavLst>
                                    </p:anim>
                                    <p:anim calcmode="lin" valueType="num">
                                      <p:cBhvr>
                                        <p:cTn id="76" dur="1000" fill="hold"/>
                                        <p:tgtEl>
                                          <p:spTgt spid="8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1000"/>
                                        <p:tgtEl>
                                          <p:spTgt spid="109"/>
                                        </p:tgtEl>
                                      </p:cBhvr>
                                    </p:animEffect>
                                    <p:anim calcmode="lin" valueType="num">
                                      <p:cBhvr>
                                        <p:cTn id="80" dur="1000" fill="hold"/>
                                        <p:tgtEl>
                                          <p:spTgt spid="109"/>
                                        </p:tgtEl>
                                        <p:attrNameLst>
                                          <p:attrName>ppt_x</p:attrName>
                                        </p:attrNameLst>
                                      </p:cBhvr>
                                      <p:tavLst>
                                        <p:tav tm="0">
                                          <p:val>
                                            <p:strVal val="#ppt_x"/>
                                          </p:val>
                                        </p:tav>
                                        <p:tav tm="100000">
                                          <p:val>
                                            <p:strVal val="#ppt_x"/>
                                          </p:val>
                                        </p:tav>
                                      </p:tavLst>
                                    </p:anim>
                                    <p:anim calcmode="lin" valueType="num">
                                      <p:cBhvr>
                                        <p:cTn id="81"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1000"/>
                                        <p:tgtEl>
                                          <p:spTgt spid="82"/>
                                        </p:tgtEl>
                                      </p:cBhvr>
                                    </p:animEffect>
                                    <p:anim calcmode="lin" valueType="num">
                                      <p:cBhvr>
                                        <p:cTn id="87" dur="1000" fill="hold"/>
                                        <p:tgtEl>
                                          <p:spTgt spid="82"/>
                                        </p:tgtEl>
                                        <p:attrNameLst>
                                          <p:attrName>ppt_x</p:attrName>
                                        </p:attrNameLst>
                                      </p:cBhvr>
                                      <p:tavLst>
                                        <p:tav tm="0">
                                          <p:val>
                                            <p:strVal val="#ppt_x"/>
                                          </p:val>
                                        </p:tav>
                                        <p:tav tm="100000">
                                          <p:val>
                                            <p:strVal val="#ppt_x"/>
                                          </p:val>
                                        </p:tav>
                                      </p:tavLst>
                                    </p:anim>
                                    <p:anim calcmode="lin" valueType="num">
                                      <p:cBhvr>
                                        <p:cTn id="88" dur="1000" fill="hold"/>
                                        <p:tgtEl>
                                          <p:spTgt spid="82"/>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animEffect transition="in" filter="fade">
                                      <p:cBhvr>
                                        <p:cTn id="91" dur="1000"/>
                                        <p:tgtEl>
                                          <p:spTgt spid="81"/>
                                        </p:tgtEl>
                                      </p:cBhvr>
                                    </p:animEffect>
                                    <p:anim calcmode="lin" valueType="num">
                                      <p:cBhvr>
                                        <p:cTn id="92" dur="1000" fill="hold"/>
                                        <p:tgtEl>
                                          <p:spTgt spid="81"/>
                                        </p:tgtEl>
                                        <p:attrNameLst>
                                          <p:attrName>ppt_x</p:attrName>
                                        </p:attrNameLst>
                                      </p:cBhvr>
                                      <p:tavLst>
                                        <p:tav tm="0">
                                          <p:val>
                                            <p:strVal val="#ppt_x"/>
                                          </p:val>
                                        </p:tav>
                                        <p:tav tm="100000">
                                          <p:val>
                                            <p:strVal val="#ppt_x"/>
                                          </p:val>
                                        </p:tav>
                                      </p:tavLst>
                                    </p:anim>
                                    <p:anim calcmode="lin" valueType="num">
                                      <p:cBhvr>
                                        <p:cTn id="93" dur="1000" fill="hold"/>
                                        <p:tgtEl>
                                          <p:spTgt spid="81"/>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10"/>
                                        </p:tgtEl>
                                        <p:attrNameLst>
                                          <p:attrName>style.visibility</p:attrName>
                                        </p:attrNameLst>
                                      </p:cBhvr>
                                      <p:to>
                                        <p:strVal val="visible"/>
                                      </p:to>
                                    </p:set>
                                    <p:animEffect transition="in" filter="fade">
                                      <p:cBhvr>
                                        <p:cTn id="96" dur="1000"/>
                                        <p:tgtEl>
                                          <p:spTgt spid="110"/>
                                        </p:tgtEl>
                                      </p:cBhvr>
                                    </p:animEffect>
                                    <p:anim calcmode="lin" valueType="num">
                                      <p:cBhvr>
                                        <p:cTn id="97" dur="1000" fill="hold"/>
                                        <p:tgtEl>
                                          <p:spTgt spid="110"/>
                                        </p:tgtEl>
                                        <p:attrNameLst>
                                          <p:attrName>ppt_x</p:attrName>
                                        </p:attrNameLst>
                                      </p:cBhvr>
                                      <p:tavLst>
                                        <p:tav tm="0">
                                          <p:val>
                                            <p:strVal val="#ppt_x"/>
                                          </p:val>
                                        </p:tav>
                                        <p:tav tm="100000">
                                          <p:val>
                                            <p:strVal val="#ppt_x"/>
                                          </p:val>
                                        </p:tav>
                                      </p:tavLst>
                                    </p:anim>
                                    <p:anim calcmode="lin" valueType="num">
                                      <p:cBhvr>
                                        <p:cTn id="98"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nodeType="clickEffect">
                                  <p:stCondLst>
                                    <p:cond delay="0"/>
                                  </p:stCondLst>
                                  <p:childTnLst>
                                    <p:set>
                                      <p:cBhvr>
                                        <p:cTn id="102" dur="1" fill="hold">
                                          <p:stCondLst>
                                            <p:cond delay="0"/>
                                          </p:stCondLst>
                                        </p:cTn>
                                        <p:tgtEl>
                                          <p:spTgt spid="113"/>
                                        </p:tgtEl>
                                        <p:attrNameLst>
                                          <p:attrName>style.visibility</p:attrName>
                                        </p:attrNameLst>
                                      </p:cBhvr>
                                      <p:to>
                                        <p:strVal val="visible"/>
                                      </p:to>
                                    </p:set>
                                    <p:animEffect transition="in" filter="circle(in)">
                                      <p:cBhvr>
                                        <p:cTn id="103" dur="2000"/>
                                        <p:tgtEl>
                                          <p:spTgt spid="113"/>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84"/>
                                        </p:tgtEl>
                                        <p:attrNameLst>
                                          <p:attrName>style.visibility</p:attrName>
                                        </p:attrNameLst>
                                      </p:cBhvr>
                                      <p:to>
                                        <p:strVal val="visible"/>
                                      </p:to>
                                    </p:set>
                                    <p:animEffect transition="in" filter="fade">
                                      <p:cBhvr>
                                        <p:cTn id="108" dur="1000"/>
                                        <p:tgtEl>
                                          <p:spTgt spid="84"/>
                                        </p:tgtEl>
                                      </p:cBhvr>
                                    </p:animEffect>
                                    <p:anim calcmode="lin" valueType="num">
                                      <p:cBhvr>
                                        <p:cTn id="109" dur="1000" fill="hold"/>
                                        <p:tgtEl>
                                          <p:spTgt spid="84"/>
                                        </p:tgtEl>
                                        <p:attrNameLst>
                                          <p:attrName>ppt_x</p:attrName>
                                        </p:attrNameLst>
                                      </p:cBhvr>
                                      <p:tavLst>
                                        <p:tav tm="0">
                                          <p:val>
                                            <p:strVal val="#ppt_x"/>
                                          </p:val>
                                        </p:tav>
                                        <p:tav tm="100000">
                                          <p:val>
                                            <p:strVal val="#ppt_x"/>
                                          </p:val>
                                        </p:tav>
                                      </p:tavLst>
                                    </p:anim>
                                    <p:anim calcmode="lin" valueType="num">
                                      <p:cBhvr>
                                        <p:cTn id="110" dur="1000" fill="hold"/>
                                        <p:tgtEl>
                                          <p:spTgt spid="84"/>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11"/>
                                        </p:tgtEl>
                                        <p:attrNameLst>
                                          <p:attrName>style.visibility</p:attrName>
                                        </p:attrNameLst>
                                      </p:cBhvr>
                                      <p:to>
                                        <p:strVal val="visible"/>
                                      </p:to>
                                    </p:set>
                                    <p:animEffect transition="in" filter="fade">
                                      <p:cBhvr>
                                        <p:cTn id="113" dur="1000"/>
                                        <p:tgtEl>
                                          <p:spTgt spid="111"/>
                                        </p:tgtEl>
                                      </p:cBhvr>
                                    </p:animEffect>
                                    <p:anim calcmode="lin" valueType="num">
                                      <p:cBhvr>
                                        <p:cTn id="114" dur="1000" fill="hold"/>
                                        <p:tgtEl>
                                          <p:spTgt spid="111"/>
                                        </p:tgtEl>
                                        <p:attrNameLst>
                                          <p:attrName>ppt_x</p:attrName>
                                        </p:attrNameLst>
                                      </p:cBhvr>
                                      <p:tavLst>
                                        <p:tav tm="0">
                                          <p:val>
                                            <p:strVal val="#ppt_x"/>
                                          </p:val>
                                        </p:tav>
                                        <p:tav tm="100000">
                                          <p:val>
                                            <p:strVal val="#ppt_x"/>
                                          </p:val>
                                        </p:tav>
                                      </p:tavLst>
                                    </p:anim>
                                    <p:anim calcmode="lin" valueType="num">
                                      <p:cBhvr>
                                        <p:cTn id="115"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14"/>
                                        </p:tgtEl>
                                        <p:attrNameLst>
                                          <p:attrName>style.visibility</p:attrName>
                                        </p:attrNameLst>
                                      </p:cBhvr>
                                      <p:to>
                                        <p:strVal val="visible"/>
                                      </p:to>
                                    </p:set>
                                    <p:animEffect transition="in" filter="wipe(down)">
                                      <p:cBhvr>
                                        <p:cTn id="120" dur="500"/>
                                        <p:tgtEl>
                                          <p:spTgt spid="114"/>
                                        </p:tgtEl>
                                      </p:cBhvr>
                                    </p:animEffec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94"/>
                                        </p:tgtEl>
                                        <p:attrNameLst>
                                          <p:attrName>style.visibility</p:attrName>
                                        </p:attrNameLst>
                                      </p:cBhvr>
                                      <p:to>
                                        <p:strVal val="visible"/>
                                      </p:to>
                                    </p:set>
                                    <p:animEffect transition="in" filter="circle(in)">
                                      <p:cBhvr>
                                        <p:cTn id="125" dur="2000"/>
                                        <p:tgtEl>
                                          <p:spTgt spid="94"/>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91"/>
                                        </p:tgtEl>
                                        <p:attrNameLst>
                                          <p:attrName>style.visibility</p:attrName>
                                        </p:attrNameLst>
                                      </p:cBhvr>
                                      <p:to>
                                        <p:strVal val="visible"/>
                                      </p:to>
                                    </p:set>
                                    <p:animEffect transition="in" filter="fade">
                                      <p:cBhvr>
                                        <p:cTn id="130" dur="1000"/>
                                        <p:tgtEl>
                                          <p:spTgt spid="91"/>
                                        </p:tgtEl>
                                      </p:cBhvr>
                                    </p:animEffect>
                                    <p:anim calcmode="lin" valueType="num">
                                      <p:cBhvr>
                                        <p:cTn id="131" dur="1000" fill="hold"/>
                                        <p:tgtEl>
                                          <p:spTgt spid="91"/>
                                        </p:tgtEl>
                                        <p:attrNameLst>
                                          <p:attrName>ppt_x</p:attrName>
                                        </p:attrNameLst>
                                      </p:cBhvr>
                                      <p:tavLst>
                                        <p:tav tm="0">
                                          <p:val>
                                            <p:strVal val="#ppt_x"/>
                                          </p:val>
                                        </p:tav>
                                        <p:tav tm="100000">
                                          <p:val>
                                            <p:strVal val="#ppt_x"/>
                                          </p:val>
                                        </p:tav>
                                      </p:tavLst>
                                    </p:anim>
                                    <p:anim calcmode="lin" valueType="num">
                                      <p:cBhvr>
                                        <p:cTn id="132" dur="1000" fill="hold"/>
                                        <p:tgtEl>
                                          <p:spTgt spid="91"/>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12"/>
                                        </p:tgtEl>
                                        <p:attrNameLst>
                                          <p:attrName>style.visibility</p:attrName>
                                        </p:attrNameLst>
                                      </p:cBhvr>
                                      <p:to>
                                        <p:strVal val="visible"/>
                                      </p:to>
                                    </p:set>
                                    <p:animEffect transition="in" filter="fade">
                                      <p:cBhvr>
                                        <p:cTn id="135" dur="1000"/>
                                        <p:tgtEl>
                                          <p:spTgt spid="112"/>
                                        </p:tgtEl>
                                      </p:cBhvr>
                                    </p:animEffect>
                                    <p:anim calcmode="lin" valueType="num">
                                      <p:cBhvr>
                                        <p:cTn id="136" dur="1000" fill="hold"/>
                                        <p:tgtEl>
                                          <p:spTgt spid="112"/>
                                        </p:tgtEl>
                                        <p:attrNameLst>
                                          <p:attrName>ppt_x</p:attrName>
                                        </p:attrNameLst>
                                      </p:cBhvr>
                                      <p:tavLst>
                                        <p:tav tm="0">
                                          <p:val>
                                            <p:strVal val="#ppt_x"/>
                                          </p:val>
                                        </p:tav>
                                        <p:tav tm="100000">
                                          <p:val>
                                            <p:strVal val="#ppt_x"/>
                                          </p:val>
                                        </p:tav>
                                      </p:tavLst>
                                    </p:anim>
                                    <p:anim calcmode="lin" valueType="num">
                                      <p:cBhvr>
                                        <p:cTn id="137"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86"/>
                                        </p:tgtEl>
                                        <p:attrNameLst>
                                          <p:attrName>style.visibility</p:attrName>
                                        </p:attrNameLst>
                                      </p:cBhvr>
                                      <p:to>
                                        <p:strVal val="visible"/>
                                      </p:to>
                                    </p:set>
                                    <p:animEffect transition="in" filter="fade">
                                      <p:cBhvr>
                                        <p:cTn id="150" dur="1000"/>
                                        <p:tgtEl>
                                          <p:spTgt spid="86"/>
                                        </p:tgtEl>
                                      </p:cBhvr>
                                    </p:animEffect>
                                    <p:anim calcmode="lin" valueType="num">
                                      <p:cBhvr>
                                        <p:cTn id="151" dur="1000" fill="hold"/>
                                        <p:tgtEl>
                                          <p:spTgt spid="86"/>
                                        </p:tgtEl>
                                        <p:attrNameLst>
                                          <p:attrName>ppt_x</p:attrName>
                                        </p:attrNameLst>
                                      </p:cBhvr>
                                      <p:tavLst>
                                        <p:tav tm="0">
                                          <p:val>
                                            <p:strVal val="#ppt_x"/>
                                          </p:val>
                                        </p:tav>
                                        <p:tav tm="100000">
                                          <p:val>
                                            <p:strVal val="#ppt_x"/>
                                          </p:val>
                                        </p:tav>
                                      </p:tavLst>
                                    </p:anim>
                                    <p:anim calcmode="lin" valueType="num">
                                      <p:cBhvr>
                                        <p:cTn id="152" dur="1000" fill="hold"/>
                                        <p:tgtEl>
                                          <p:spTgt spid="86"/>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88"/>
                                        </p:tgtEl>
                                        <p:attrNameLst>
                                          <p:attrName>style.visibility</p:attrName>
                                        </p:attrNameLst>
                                      </p:cBhvr>
                                      <p:to>
                                        <p:strVal val="visible"/>
                                      </p:to>
                                    </p:set>
                                    <p:animEffect transition="in" filter="fade">
                                      <p:cBhvr>
                                        <p:cTn id="155" dur="1000"/>
                                        <p:tgtEl>
                                          <p:spTgt spid="88"/>
                                        </p:tgtEl>
                                      </p:cBhvr>
                                    </p:animEffect>
                                    <p:anim calcmode="lin" valueType="num">
                                      <p:cBhvr>
                                        <p:cTn id="156" dur="1000" fill="hold"/>
                                        <p:tgtEl>
                                          <p:spTgt spid="88"/>
                                        </p:tgtEl>
                                        <p:attrNameLst>
                                          <p:attrName>ppt_x</p:attrName>
                                        </p:attrNameLst>
                                      </p:cBhvr>
                                      <p:tavLst>
                                        <p:tav tm="0">
                                          <p:val>
                                            <p:strVal val="#ppt_x"/>
                                          </p:val>
                                        </p:tav>
                                        <p:tav tm="100000">
                                          <p:val>
                                            <p:strVal val="#ppt_x"/>
                                          </p:val>
                                        </p:tav>
                                      </p:tavLst>
                                    </p:anim>
                                    <p:anim calcmode="lin" valueType="num">
                                      <p:cBhvr>
                                        <p:cTn id="157" dur="1000" fill="hold"/>
                                        <p:tgtEl>
                                          <p:spTgt spid="88"/>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0"/>
                                  </p:stCondLst>
                                  <p:childTnLst>
                                    <p:set>
                                      <p:cBhvr>
                                        <p:cTn id="159" dur="1" fill="hold">
                                          <p:stCondLst>
                                            <p:cond delay="0"/>
                                          </p:stCondLst>
                                        </p:cTn>
                                        <p:tgtEl>
                                          <p:spTgt spid="93"/>
                                        </p:tgtEl>
                                        <p:attrNameLst>
                                          <p:attrName>style.visibility</p:attrName>
                                        </p:attrNameLst>
                                      </p:cBhvr>
                                      <p:to>
                                        <p:strVal val="visible"/>
                                      </p:to>
                                    </p:set>
                                    <p:animEffect transition="in" filter="fade">
                                      <p:cBhvr>
                                        <p:cTn id="160" dur="1000"/>
                                        <p:tgtEl>
                                          <p:spTgt spid="93"/>
                                        </p:tgtEl>
                                      </p:cBhvr>
                                    </p:animEffect>
                                    <p:anim calcmode="lin" valueType="num">
                                      <p:cBhvr>
                                        <p:cTn id="161" dur="1000" fill="hold"/>
                                        <p:tgtEl>
                                          <p:spTgt spid="93"/>
                                        </p:tgtEl>
                                        <p:attrNameLst>
                                          <p:attrName>ppt_x</p:attrName>
                                        </p:attrNameLst>
                                      </p:cBhvr>
                                      <p:tavLst>
                                        <p:tav tm="0">
                                          <p:val>
                                            <p:strVal val="#ppt_x"/>
                                          </p:val>
                                        </p:tav>
                                        <p:tav tm="100000">
                                          <p:val>
                                            <p:strVal val="#ppt_x"/>
                                          </p:val>
                                        </p:tav>
                                      </p:tavLst>
                                    </p:anim>
                                    <p:anim calcmode="lin" valueType="num">
                                      <p:cBhvr>
                                        <p:cTn id="162" dur="1000" fill="hold"/>
                                        <p:tgtEl>
                                          <p:spTgt spid="93"/>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92"/>
                                        </p:tgtEl>
                                        <p:attrNameLst>
                                          <p:attrName>style.visibility</p:attrName>
                                        </p:attrNameLst>
                                      </p:cBhvr>
                                      <p:to>
                                        <p:strVal val="visible"/>
                                      </p:to>
                                    </p:set>
                                    <p:animEffect transition="in" filter="fade">
                                      <p:cBhvr>
                                        <p:cTn id="165" dur="1000"/>
                                        <p:tgtEl>
                                          <p:spTgt spid="92"/>
                                        </p:tgtEl>
                                      </p:cBhvr>
                                    </p:animEffect>
                                    <p:anim calcmode="lin" valueType="num">
                                      <p:cBhvr>
                                        <p:cTn id="166" dur="1000" fill="hold"/>
                                        <p:tgtEl>
                                          <p:spTgt spid="92"/>
                                        </p:tgtEl>
                                        <p:attrNameLst>
                                          <p:attrName>ppt_x</p:attrName>
                                        </p:attrNameLst>
                                      </p:cBhvr>
                                      <p:tavLst>
                                        <p:tav tm="0">
                                          <p:val>
                                            <p:strVal val="#ppt_x"/>
                                          </p:val>
                                        </p:tav>
                                        <p:tav tm="100000">
                                          <p:val>
                                            <p:strVal val="#ppt_x"/>
                                          </p:val>
                                        </p:tav>
                                      </p:tavLst>
                                    </p:anim>
                                    <p:anim calcmode="lin" valueType="num">
                                      <p:cBhvr>
                                        <p:cTn id="167"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87"/>
                                        </p:tgtEl>
                                        <p:attrNameLst>
                                          <p:attrName>style.visibility</p:attrName>
                                        </p:attrNameLst>
                                      </p:cBhvr>
                                      <p:to>
                                        <p:strVal val="visible"/>
                                      </p:to>
                                    </p:set>
                                    <p:animEffect transition="in" filter="wipe(down)">
                                      <p:cBhvr>
                                        <p:cTn id="172" dur="500"/>
                                        <p:tgtEl>
                                          <p:spTgt spid="87"/>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89"/>
                                        </p:tgtEl>
                                        <p:attrNameLst>
                                          <p:attrName>style.visibility</p:attrName>
                                        </p:attrNameLst>
                                      </p:cBhvr>
                                      <p:to>
                                        <p:strVal val="visible"/>
                                      </p:to>
                                    </p:set>
                                    <p:animEffect transition="in" filter="wipe(down)">
                                      <p:cBhvr>
                                        <p:cTn id="175" dur="500"/>
                                        <p:tgtEl>
                                          <p:spTgt spid="89"/>
                                        </p:tgtEl>
                                      </p:cBhvr>
                                    </p:animEffec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0"/>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95"/>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21" presetClass="entr" presetSubtype="1" fill="hold" nodeType="clickEffect">
                                  <p:stCondLst>
                                    <p:cond delay="0"/>
                                  </p:stCondLst>
                                  <p:childTnLst>
                                    <p:set>
                                      <p:cBhvr>
                                        <p:cTn id="187" dur="1" fill="hold">
                                          <p:stCondLst>
                                            <p:cond delay="0"/>
                                          </p:stCondLst>
                                        </p:cTn>
                                        <p:tgtEl>
                                          <p:spTgt spid="103"/>
                                        </p:tgtEl>
                                        <p:attrNameLst>
                                          <p:attrName>style.visibility</p:attrName>
                                        </p:attrNameLst>
                                      </p:cBhvr>
                                      <p:to>
                                        <p:strVal val="visible"/>
                                      </p:to>
                                    </p:set>
                                    <p:animEffect transition="in" filter="wheel(1)">
                                      <p:cBhvr>
                                        <p:cTn id="188" dur="2000"/>
                                        <p:tgtEl>
                                          <p:spTgt spid="103"/>
                                        </p:tgtEl>
                                      </p:cBhvr>
                                    </p:animEffect>
                                  </p:childTnLst>
                                </p:cTn>
                              </p:par>
                              <p:par>
                                <p:cTn id="189" presetID="21" presetClass="entr" presetSubtype="1" fill="hold" nodeType="withEffect">
                                  <p:stCondLst>
                                    <p:cond delay="0"/>
                                  </p:stCondLst>
                                  <p:childTnLst>
                                    <p:set>
                                      <p:cBhvr>
                                        <p:cTn id="190" dur="1" fill="hold">
                                          <p:stCondLst>
                                            <p:cond delay="0"/>
                                          </p:stCondLst>
                                        </p:cTn>
                                        <p:tgtEl>
                                          <p:spTgt spid="104"/>
                                        </p:tgtEl>
                                        <p:attrNameLst>
                                          <p:attrName>style.visibility</p:attrName>
                                        </p:attrNameLst>
                                      </p:cBhvr>
                                      <p:to>
                                        <p:strVal val="visible"/>
                                      </p:to>
                                    </p:set>
                                    <p:animEffect transition="in" filter="wheel(1)">
                                      <p:cBhvr>
                                        <p:cTn id="191" dur="2000"/>
                                        <p:tgtEl>
                                          <p:spTgt spid="104"/>
                                        </p:tgtEl>
                                      </p:cBhvr>
                                    </p:animEffect>
                                  </p:childTnLst>
                                </p:cTn>
                              </p:par>
                              <p:par>
                                <p:cTn id="192" presetID="21" presetClass="entr" presetSubtype="1" fill="hold" nodeType="withEffect">
                                  <p:stCondLst>
                                    <p:cond delay="0"/>
                                  </p:stCondLst>
                                  <p:childTnLst>
                                    <p:set>
                                      <p:cBhvr>
                                        <p:cTn id="193" dur="1" fill="hold">
                                          <p:stCondLst>
                                            <p:cond delay="0"/>
                                          </p:stCondLst>
                                        </p:cTn>
                                        <p:tgtEl>
                                          <p:spTgt spid="105"/>
                                        </p:tgtEl>
                                        <p:attrNameLst>
                                          <p:attrName>style.visibility</p:attrName>
                                        </p:attrNameLst>
                                      </p:cBhvr>
                                      <p:to>
                                        <p:strVal val="visible"/>
                                      </p:to>
                                    </p:set>
                                    <p:animEffect transition="in" filter="wheel(1)">
                                      <p:cBhvr>
                                        <p:cTn id="194" dur="2000"/>
                                        <p:tgtEl>
                                          <p:spTgt spid="105"/>
                                        </p:tgtEl>
                                      </p:cBhvr>
                                    </p:animEffect>
                                  </p:childTnLst>
                                </p:cTn>
                              </p:par>
                              <p:par>
                                <p:cTn id="195" presetID="21" presetClass="entr" presetSubtype="1" fill="hold" nodeType="withEffect">
                                  <p:stCondLst>
                                    <p:cond delay="0"/>
                                  </p:stCondLst>
                                  <p:childTnLst>
                                    <p:set>
                                      <p:cBhvr>
                                        <p:cTn id="196" dur="1" fill="hold">
                                          <p:stCondLst>
                                            <p:cond delay="0"/>
                                          </p:stCondLst>
                                        </p:cTn>
                                        <p:tgtEl>
                                          <p:spTgt spid="106"/>
                                        </p:tgtEl>
                                        <p:attrNameLst>
                                          <p:attrName>style.visibility</p:attrName>
                                        </p:attrNameLst>
                                      </p:cBhvr>
                                      <p:to>
                                        <p:strVal val="visible"/>
                                      </p:to>
                                    </p:set>
                                    <p:animEffect transition="in" filter="wheel(1)">
                                      <p:cBhvr>
                                        <p:cTn id="197" dur="2000"/>
                                        <p:tgtEl>
                                          <p:spTgt spid="106"/>
                                        </p:tgtEl>
                                      </p:cBhvr>
                                    </p:animEffect>
                                  </p:childTnLst>
                                </p:cTn>
                              </p:par>
                              <p:par>
                                <p:cTn id="198" presetID="21" presetClass="entr" presetSubtype="1" fill="hold" nodeType="withEffect">
                                  <p:stCondLst>
                                    <p:cond delay="0"/>
                                  </p:stCondLst>
                                  <p:childTnLst>
                                    <p:set>
                                      <p:cBhvr>
                                        <p:cTn id="199" dur="1" fill="hold">
                                          <p:stCondLst>
                                            <p:cond delay="0"/>
                                          </p:stCondLst>
                                        </p:cTn>
                                        <p:tgtEl>
                                          <p:spTgt spid="107"/>
                                        </p:tgtEl>
                                        <p:attrNameLst>
                                          <p:attrName>style.visibility</p:attrName>
                                        </p:attrNameLst>
                                      </p:cBhvr>
                                      <p:to>
                                        <p:strVal val="visible"/>
                                      </p:to>
                                    </p:set>
                                    <p:animEffect transition="in" filter="wheel(1)">
                                      <p:cBhvr>
                                        <p:cTn id="200" dur="2000"/>
                                        <p:tgtEl>
                                          <p:spTgt spid="107"/>
                                        </p:tgtEl>
                                      </p:cBhvr>
                                    </p:animEffect>
                                  </p:childTnLst>
                                </p:cTn>
                              </p:par>
                              <p:par>
                                <p:cTn id="201" presetID="21" presetClass="entr" presetSubtype="1" fill="hold" grpId="0" nodeType="withEffect">
                                  <p:stCondLst>
                                    <p:cond delay="0"/>
                                  </p:stCondLst>
                                  <p:childTnLst>
                                    <p:set>
                                      <p:cBhvr>
                                        <p:cTn id="202" dur="1" fill="hold">
                                          <p:stCondLst>
                                            <p:cond delay="0"/>
                                          </p:stCondLst>
                                        </p:cTn>
                                        <p:tgtEl>
                                          <p:spTgt spid="108"/>
                                        </p:tgtEl>
                                        <p:attrNameLst>
                                          <p:attrName>style.visibility</p:attrName>
                                        </p:attrNameLst>
                                      </p:cBhvr>
                                      <p:to>
                                        <p:strVal val="visible"/>
                                      </p:to>
                                    </p:set>
                                    <p:animEffect transition="in" filter="wheel(1)">
                                      <p:cBhvr>
                                        <p:cTn id="203" dur="2000"/>
                                        <p:tgtEl>
                                          <p:spTgt spid="108"/>
                                        </p:tgtEl>
                                      </p:cBhvr>
                                    </p:animEffec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96"/>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4" fill="hold" nodeType="clickEffect">
                                  <p:stCondLst>
                                    <p:cond delay="0"/>
                                  </p:stCondLst>
                                  <p:childTnLst>
                                    <p:set>
                                      <p:cBhvr>
                                        <p:cTn id="211" dur="1" fill="hold">
                                          <p:stCondLst>
                                            <p:cond delay="0"/>
                                          </p:stCondLst>
                                        </p:cTn>
                                        <p:tgtEl>
                                          <p:spTgt spid="97"/>
                                        </p:tgtEl>
                                        <p:attrNameLst>
                                          <p:attrName>style.visibility</p:attrName>
                                        </p:attrNameLst>
                                      </p:cBhvr>
                                      <p:to>
                                        <p:strVal val="visible"/>
                                      </p:to>
                                    </p:set>
                                    <p:animEffect transition="in" filter="wipe(down)">
                                      <p:cBhvr>
                                        <p:cTn id="212" dur="500"/>
                                        <p:tgtEl>
                                          <p:spTgt spid="97"/>
                                        </p:tgtEl>
                                      </p:cBhvr>
                                    </p:animEffect>
                                  </p:childTnLst>
                                </p:cTn>
                              </p:par>
                              <p:par>
                                <p:cTn id="213" presetID="22" presetClass="entr" presetSubtype="4" fill="hold" grpId="0" nodeType="withEffect">
                                  <p:stCondLst>
                                    <p:cond delay="0"/>
                                  </p:stCondLst>
                                  <p:childTnLst>
                                    <p:set>
                                      <p:cBhvr>
                                        <p:cTn id="214" dur="1" fill="hold">
                                          <p:stCondLst>
                                            <p:cond delay="0"/>
                                          </p:stCondLst>
                                        </p:cTn>
                                        <p:tgtEl>
                                          <p:spTgt spid="98"/>
                                        </p:tgtEl>
                                        <p:attrNameLst>
                                          <p:attrName>style.visibility</p:attrName>
                                        </p:attrNameLst>
                                      </p:cBhvr>
                                      <p:to>
                                        <p:strVal val="visible"/>
                                      </p:to>
                                    </p:set>
                                    <p:animEffect transition="in" filter="wipe(down)">
                                      <p:cBhvr>
                                        <p:cTn id="215" dur="500"/>
                                        <p:tgtEl>
                                          <p:spTgt spid="98"/>
                                        </p:tgtEl>
                                      </p:cBhvr>
                                    </p:animEffect>
                                  </p:childTnLst>
                                </p:cTn>
                              </p:par>
                              <p:par>
                                <p:cTn id="216" presetID="22" presetClass="entr" presetSubtype="4" fill="hold" grpId="0" nodeType="withEffect">
                                  <p:stCondLst>
                                    <p:cond delay="0"/>
                                  </p:stCondLst>
                                  <p:childTnLst>
                                    <p:set>
                                      <p:cBhvr>
                                        <p:cTn id="217" dur="1" fill="hold">
                                          <p:stCondLst>
                                            <p:cond delay="0"/>
                                          </p:stCondLst>
                                        </p:cTn>
                                        <p:tgtEl>
                                          <p:spTgt spid="100"/>
                                        </p:tgtEl>
                                        <p:attrNameLst>
                                          <p:attrName>style.visibility</p:attrName>
                                        </p:attrNameLst>
                                      </p:cBhvr>
                                      <p:to>
                                        <p:strVal val="visible"/>
                                      </p:to>
                                    </p:set>
                                    <p:animEffect transition="in" filter="wipe(down)">
                                      <p:cBhvr>
                                        <p:cTn id="218" dur="500"/>
                                        <p:tgtEl>
                                          <p:spTgt spid="100"/>
                                        </p:tgtEl>
                                      </p:cBhvr>
                                    </p:animEffect>
                                  </p:childTnLst>
                                </p:cTn>
                              </p:par>
                              <p:par>
                                <p:cTn id="219" presetID="22" presetClass="entr" presetSubtype="4" fill="hold" nodeType="withEffect">
                                  <p:stCondLst>
                                    <p:cond delay="0"/>
                                  </p:stCondLst>
                                  <p:childTnLst>
                                    <p:set>
                                      <p:cBhvr>
                                        <p:cTn id="220" dur="1" fill="hold">
                                          <p:stCondLst>
                                            <p:cond delay="0"/>
                                          </p:stCondLst>
                                        </p:cTn>
                                        <p:tgtEl>
                                          <p:spTgt spid="101"/>
                                        </p:tgtEl>
                                        <p:attrNameLst>
                                          <p:attrName>style.visibility</p:attrName>
                                        </p:attrNameLst>
                                      </p:cBhvr>
                                      <p:to>
                                        <p:strVal val="visible"/>
                                      </p:to>
                                    </p:set>
                                    <p:animEffect transition="in" filter="wipe(down)">
                                      <p:cBhvr>
                                        <p:cTn id="221" dur="500"/>
                                        <p:tgtEl>
                                          <p:spTgt spid="101"/>
                                        </p:tgtEl>
                                      </p:cBhvr>
                                    </p:animEffect>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99"/>
                                        </p:tgtEl>
                                        <p:attrNameLst>
                                          <p:attrName>style.visibility</p:attrName>
                                        </p:attrNameLst>
                                      </p:cBhvr>
                                      <p:to>
                                        <p:strVal val="visible"/>
                                      </p:to>
                                    </p:set>
                                    <p:anim calcmode="lin" valueType="num">
                                      <p:cBhvr additive="base">
                                        <p:cTn id="226" dur="500" fill="hold"/>
                                        <p:tgtEl>
                                          <p:spTgt spid="99"/>
                                        </p:tgtEl>
                                        <p:attrNameLst>
                                          <p:attrName>ppt_x</p:attrName>
                                        </p:attrNameLst>
                                      </p:cBhvr>
                                      <p:tavLst>
                                        <p:tav tm="0">
                                          <p:val>
                                            <p:strVal val="#ppt_x"/>
                                          </p:val>
                                        </p:tav>
                                        <p:tav tm="100000">
                                          <p:val>
                                            <p:strVal val="#ppt_x"/>
                                          </p:val>
                                        </p:tav>
                                      </p:tavLst>
                                    </p:anim>
                                    <p:anim calcmode="lin" valueType="num">
                                      <p:cBhvr additive="base">
                                        <p:cTn id="227" dur="500" fill="hold"/>
                                        <p:tgtEl>
                                          <p:spTgt spid="99"/>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02"/>
                                        </p:tgtEl>
                                        <p:attrNameLst>
                                          <p:attrName>style.visibility</p:attrName>
                                        </p:attrNameLst>
                                      </p:cBhvr>
                                      <p:to>
                                        <p:strVal val="visible"/>
                                      </p:to>
                                    </p:set>
                                    <p:anim calcmode="lin" valueType="num">
                                      <p:cBhvr additive="base">
                                        <p:cTn id="230" dur="500" fill="hold"/>
                                        <p:tgtEl>
                                          <p:spTgt spid="102"/>
                                        </p:tgtEl>
                                        <p:attrNameLst>
                                          <p:attrName>ppt_x</p:attrName>
                                        </p:attrNameLst>
                                      </p:cBhvr>
                                      <p:tavLst>
                                        <p:tav tm="0">
                                          <p:val>
                                            <p:strVal val="#ppt_x"/>
                                          </p:val>
                                        </p:tav>
                                        <p:tav tm="100000">
                                          <p:val>
                                            <p:strVal val="#ppt_x"/>
                                          </p:val>
                                        </p:tav>
                                      </p:tavLst>
                                    </p:anim>
                                    <p:anim calcmode="lin" valueType="num">
                                      <p:cBhvr additive="base">
                                        <p:cTn id="231"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67" grpId="0" animBg="1"/>
      <p:bldP spid="70" grpId="0"/>
      <p:bldP spid="71" grpId="0" animBg="1"/>
      <p:bldP spid="72" grpId="0" animBg="1"/>
      <p:bldP spid="73" grpId="0" animBg="1"/>
      <p:bldP spid="76" grpId="0" animBg="1"/>
      <p:bldP spid="77"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5" grpId="0" animBg="1"/>
      <p:bldP spid="96" grpId="0" animBg="1"/>
      <p:bldP spid="98" grpId="0" animBg="1"/>
      <p:bldP spid="99" grpId="0" animBg="1"/>
      <p:bldP spid="100" grpId="0" animBg="1"/>
      <p:bldP spid="102" grpId="0" animBg="1"/>
      <p:bldP spid="10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42</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2 CuadroTexto"/>
          <p:cNvSpPr txBox="1"/>
          <p:nvPr/>
        </p:nvSpPr>
        <p:spPr>
          <a:xfrm>
            <a:off x="251520" y="188640"/>
            <a:ext cx="8640960" cy="461665"/>
          </a:xfrm>
          <a:prstGeom prst="rect">
            <a:avLst/>
          </a:prstGeom>
          <a:solidFill>
            <a:schemeClr val="bg2">
              <a:lumMod val="20000"/>
              <a:lumOff val="80000"/>
            </a:schemeClr>
          </a:solidFill>
        </p:spPr>
        <p:txBody>
          <a:bodyPr wrap="square" rtlCol="0">
            <a:spAutoFit/>
          </a:bodyPr>
          <a:lstStyle/>
          <a:p>
            <a:pPr algn="r">
              <a:spcBef>
                <a:spcPts val="120"/>
              </a:spcBef>
              <a:spcAft>
                <a:spcPts val="120"/>
              </a:spcAft>
            </a:pPr>
            <a:r>
              <a:rPr lang="es-ES" sz="2400" b="1" dirty="0"/>
              <a:t>Avances en la regulación</a:t>
            </a: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42</a:t>
            </a:fld>
            <a:endParaRPr lang="es-MX" dirty="0">
              <a:solidFill>
                <a:schemeClr val="bg1"/>
              </a:solidFill>
            </a:endParaRPr>
          </a:p>
        </p:txBody>
      </p:sp>
      <p:graphicFrame>
        <p:nvGraphicFramePr>
          <p:cNvPr id="11" name="10 Tabla"/>
          <p:cNvGraphicFramePr>
            <a:graphicFrameLocks noGrp="1"/>
          </p:cNvGraphicFramePr>
          <p:nvPr>
            <p:extLst>
              <p:ext uri="{D42A27DB-BD31-4B8C-83A1-F6EECF244321}">
                <p14:modId xmlns:p14="http://schemas.microsoft.com/office/powerpoint/2010/main" val="2932403957"/>
              </p:ext>
            </p:extLst>
          </p:nvPr>
        </p:nvGraphicFramePr>
        <p:xfrm>
          <a:off x="251520" y="3870920"/>
          <a:ext cx="8712968" cy="2438400"/>
        </p:xfrm>
        <a:graphic>
          <a:graphicData uri="http://schemas.openxmlformats.org/drawingml/2006/table">
            <a:tbl>
              <a:tblPr firstRow="1" bandRow="1">
                <a:tableStyleId>{21E4AEA4-8DFA-4A89-87EB-49C32662AFE0}</a:tableStyleId>
              </a:tblPr>
              <a:tblGrid>
                <a:gridCol w="3988246">
                  <a:extLst>
                    <a:ext uri="{9D8B030D-6E8A-4147-A177-3AD203B41FA5}">
                      <a16:colId xmlns:a16="http://schemas.microsoft.com/office/drawing/2014/main" val="20000"/>
                    </a:ext>
                  </a:extLst>
                </a:gridCol>
                <a:gridCol w="1916410">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tblGrid>
              <a:tr h="273600">
                <a:tc>
                  <a:txBody>
                    <a:bodyPr/>
                    <a:lstStyle/>
                    <a:p>
                      <a:pPr algn="ctr"/>
                      <a:r>
                        <a:rPr lang="es-MX" sz="1400" dirty="0"/>
                        <a:t>Regulaci</a:t>
                      </a:r>
                      <a:r>
                        <a:rPr lang="es-ES" sz="1400" dirty="0" err="1"/>
                        <a:t>ón</a:t>
                      </a:r>
                      <a:endParaRPr lang="es-MX" sz="1400" dirty="0"/>
                    </a:p>
                  </a:txBody>
                  <a:tcPr anchor="ctr"/>
                </a:tc>
                <a:tc>
                  <a:txBody>
                    <a:bodyPr/>
                    <a:lstStyle/>
                    <a:p>
                      <a:pPr algn="ctr"/>
                      <a:r>
                        <a:rPr lang="es-MX" sz="1400" dirty="0"/>
                        <a:t>Dependencia</a:t>
                      </a:r>
                    </a:p>
                  </a:txBody>
                  <a:tcPr anchor="ctr"/>
                </a:tc>
                <a:tc>
                  <a:txBody>
                    <a:bodyPr/>
                    <a:lstStyle/>
                    <a:p>
                      <a:pPr algn="ctr"/>
                      <a:r>
                        <a:rPr lang="es-MX" sz="1400" dirty="0"/>
                        <a:t>Estatus</a:t>
                      </a:r>
                    </a:p>
                  </a:txBody>
                  <a:tcPr anchor="ctr"/>
                </a:tc>
                <a:extLst>
                  <a:ext uri="{0D108BD9-81ED-4DB2-BD59-A6C34878D82A}">
                    <a16:rowId xmlns:a16="http://schemas.microsoft.com/office/drawing/2014/main" val="10000"/>
                  </a:ext>
                </a:extLst>
              </a:tr>
              <a:tr h="273600">
                <a:tc>
                  <a:txBody>
                    <a:bodyPr/>
                    <a:lstStyle/>
                    <a:p>
                      <a:pPr algn="ctr"/>
                      <a:r>
                        <a:rPr lang="es-MX" sz="1400" dirty="0"/>
                        <a:t>Modelos de Contratos Industria Hidrocarburos</a:t>
                      </a:r>
                    </a:p>
                  </a:txBody>
                  <a:tcPr anchor="ctr"/>
                </a:tc>
                <a:tc>
                  <a:txBody>
                    <a:bodyPr/>
                    <a:lstStyle/>
                    <a:p>
                      <a:pPr algn="ctr"/>
                      <a:r>
                        <a:rPr lang="es-MX" sz="1400" dirty="0"/>
                        <a:t>SENER</a:t>
                      </a:r>
                    </a:p>
                  </a:txBody>
                  <a:tcPr anchor="ctr"/>
                </a:tc>
                <a:tc>
                  <a:txBody>
                    <a:bodyPr/>
                    <a:lstStyle/>
                    <a:p>
                      <a:pPr algn="ctr"/>
                      <a:r>
                        <a:rPr lang="es-ES" sz="1400" dirty="0"/>
                        <a:t>DOF</a:t>
                      </a:r>
                      <a:endParaRPr lang="es-MX" sz="1400" dirty="0"/>
                    </a:p>
                  </a:txBody>
                  <a:tcPr anchor="ctr"/>
                </a:tc>
                <a:extLst>
                  <a:ext uri="{0D108BD9-81ED-4DB2-BD59-A6C34878D82A}">
                    <a16:rowId xmlns:a16="http://schemas.microsoft.com/office/drawing/2014/main" val="10001"/>
                  </a:ext>
                </a:extLst>
              </a:tr>
              <a:tr h="273600">
                <a:tc>
                  <a:txBody>
                    <a:bodyPr/>
                    <a:lstStyle/>
                    <a:p>
                      <a:pPr algn="ctr"/>
                      <a:r>
                        <a:rPr lang="es-MX" sz="1400" dirty="0"/>
                        <a:t>Modelos de Contratos</a:t>
                      </a:r>
                      <a:r>
                        <a:rPr lang="es-MX" sz="1400" baseline="0" dirty="0"/>
                        <a:t> Industria El</a:t>
                      </a:r>
                      <a:r>
                        <a:rPr lang="es-ES" sz="1400" baseline="0" dirty="0" err="1"/>
                        <a:t>éctrica</a:t>
                      </a:r>
                      <a:endParaRPr lang="es-MX" sz="1400" dirty="0"/>
                    </a:p>
                  </a:txBody>
                  <a:tcPr anchor="ctr"/>
                </a:tc>
                <a:tc>
                  <a:txBody>
                    <a:bodyPr/>
                    <a:lstStyle/>
                    <a:p>
                      <a:pPr algn="ctr"/>
                      <a:r>
                        <a:rPr lang="es-MX" sz="1400" dirty="0"/>
                        <a:t>SEDATU</a:t>
                      </a:r>
                    </a:p>
                  </a:txBody>
                  <a:tcPr anchor="ctr"/>
                </a:tc>
                <a:tc>
                  <a:txBody>
                    <a:bodyPr/>
                    <a:lstStyle/>
                    <a:p>
                      <a:pPr algn="ctr"/>
                      <a:r>
                        <a:rPr lang="es-MX" sz="1400" dirty="0"/>
                        <a:t>Pendiente</a:t>
                      </a:r>
                    </a:p>
                  </a:txBody>
                  <a:tcPr anchor="ctr"/>
                </a:tc>
                <a:extLst>
                  <a:ext uri="{0D108BD9-81ED-4DB2-BD59-A6C34878D82A}">
                    <a16:rowId xmlns:a16="http://schemas.microsoft.com/office/drawing/2014/main" val="10002"/>
                  </a:ext>
                </a:extLst>
              </a:tr>
              <a:tr h="273600">
                <a:tc>
                  <a:txBody>
                    <a:bodyPr/>
                    <a:lstStyle/>
                    <a:p>
                      <a:pPr algn="ctr"/>
                      <a:r>
                        <a:rPr lang="es-MX" sz="1400" dirty="0"/>
                        <a:t>Formato</a:t>
                      </a:r>
                      <a:r>
                        <a:rPr lang="es-MX" sz="1400" baseline="0" dirty="0"/>
                        <a:t> Notificaciones Industria Hidrocarburos</a:t>
                      </a:r>
                      <a:endParaRPr lang="es-MX" sz="1400" dirty="0"/>
                    </a:p>
                  </a:txBody>
                  <a:tcPr anchor="ctr"/>
                </a:tc>
                <a:tc>
                  <a:txBody>
                    <a:bodyPr/>
                    <a:lstStyle/>
                    <a:p>
                      <a:pPr algn="ctr"/>
                      <a:r>
                        <a:rPr lang="es-MX" sz="1400" dirty="0"/>
                        <a:t>SENER</a:t>
                      </a:r>
                    </a:p>
                  </a:txBody>
                  <a:tcPr anchor="ctr"/>
                </a:tc>
                <a:tc>
                  <a:txBody>
                    <a:bodyPr/>
                    <a:lstStyle/>
                    <a:p>
                      <a:pPr algn="ctr" fontAlgn="b"/>
                      <a:r>
                        <a:rPr lang="es-MX" sz="1400" b="0" i="0" u="none" strike="noStrike" dirty="0">
                          <a:solidFill>
                            <a:srgbClr val="000000"/>
                          </a:solidFill>
                          <a:effectLst/>
                          <a:latin typeface="Calibri"/>
                        </a:rPr>
                        <a:t>DOF</a:t>
                      </a:r>
                    </a:p>
                  </a:txBody>
                  <a:tcPr marL="9525" marR="9525" marT="9525" marB="0" anchor="ctr"/>
                </a:tc>
                <a:extLst>
                  <a:ext uri="{0D108BD9-81ED-4DB2-BD59-A6C34878D82A}">
                    <a16:rowId xmlns:a16="http://schemas.microsoft.com/office/drawing/2014/main" val="10003"/>
                  </a:ext>
                </a:extLst>
              </a:tr>
              <a:tr h="273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dirty="0"/>
                        <a:t>Formato</a:t>
                      </a:r>
                      <a:r>
                        <a:rPr lang="es-MX" sz="1400" baseline="0" dirty="0"/>
                        <a:t> Notificaciones Industria El</a:t>
                      </a:r>
                      <a:r>
                        <a:rPr lang="es-ES" sz="1400" baseline="0" dirty="0" err="1"/>
                        <a:t>éctrica</a:t>
                      </a:r>
                      <a:endParaRPr lang="es-MX"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dirty="0"/>
                        <a:t>SEDATU</a:t>
                      </a:r>
                    </a:p>
                  </a:txBody>
                  <a:tcPr anchor="ctr"/>
                </a:tc>
                <a:tc>
                  <a:txBody>
                    <a:bodyPr/>
                    <a:lstStyle/>
                    <a:p>
                      <a:pPr algn="ctr"/>
                      <a:r>
                        <a:rPr lang="es-MX" sz="1400" b="1" dirty="0">
                          <a:solidFill>
                            <a:schemeClr val="accent2">
                              <a:lumMod val="50000"/>
                            </a:schemeClr>
                          </a:solidFill>
                        </a:rPr>
                        <a:t>Pendiente</a:t>
                      </a:r>
                    </a:p>
                  </a:txBody>
                  <a:tcPr anchor="ctr"/>
                </a:tc>
                <a:extLst>
                  <a:ext uri="{0D108BD9-81ED-4DB2-BD59-A6C34878D82A}">
                    <a16:rowId xmlns:a16="http://schemas.microsoft.com/office/drawing/2014/main" val="10004"/>
                  </a:ext>
                </a:extLst>
              </a:tr>
              <a:tr h="273600">
                <a:tc>
                  <a:txBody>
                    <a:bodyPr/>
                    <a:lstStyle/>
                    <a:p>
                      <a:pPr algn="ctr"/>
                      <a:r>
                        <a:rPr lang="es-MX" sz="1400" dirty="0"/>
                        <a:t>Disposiciones</a:t>
                      </a:r>
                      <a:r>
                        <a:rPr lang="es-MX" sz="1400" baseline="0" dirty="0"/>
                        <a:t> sobre Testigos Sociales</a:t>
                      </a:r>
                      <a:endParaRPr lang="es-MX" sz="1400" dirty="0"/>
                    </a:p>
                  </a:txBody>
                  <a:tcPr anchor="ctr"/>
                </a:tc>
                <a:tc>
                  <a:txBody>
                    <a:bodyPr/>
                    <a:lstStyle/>
                    <a:p>
                      <a:pPr algn="ctr"/>
                      <a:r>
                        <a:rPr lang="es-MX" sz="1400" dirty="0"/>
                        <a:t>SENER</a:t>
                      </a:r>
                    </a:p>
                  </a:txBody>
                  <a:tcPr anchor="ctr"/>
                </a:tc>
                <a:tc>
                  <a:txBody>
                    <a:bodyPr/>
                    <a:lstStyle/>
                    <a:p>
                      <a:pPr algn="ctr"/>
                      <a:r>
                        <a:rPr lang="es-MX" sz="1400" dirty="0"/>
                        <a:t>DOF</a:t>
                      </a:r>
                    </a:p>
                  </a:txBody>
                  <a:tcPr anchor="ctr"/>
                </a:tc>
                <a:extLst>
                  <a:ext uri="{0D108BD9-81ED-4DB2-BD59-A6C34878D82A}">
                    <a16:rowId xmlns:a16="http://schemas.microsoft.com/office/drawing/2014/main" val="10005"/>
                  </a:ext>
                </a:extLst>
              </a:tr>
              <a:tr h="273600">
                <a:tc>
                  <a:txBody>
                    <a:bodyPr/>
                    <a:lstStyle/>
                    <a:p>
                      <a:pPr algn="ctr"/>
                      <a:r>
                        <a:rPr lang="es-MX" sz="1400" dirty="0"/>
                        <a:t>Tabuladores Valores Promedio de la Tierra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b="0" dirty="0">
                          <a:solidFill>
                            <a:schemeClr val="tx1"/>
                          </a:solidFill>
                        </a:rPr>
                        <a:t>SENER</a:t>
                      </a:r>
                      <a:r>
                        <a:rPr lang="es-MX" sz="1400" b="0" baseline="0" dirty="0">
                          <a:solidFill>
                            <a:schemeClr val="tx1"/>
                          </a:solidFill>
                        </a:rPr>
                        <a:t>/INDAABIN</a:t>
                      </a:r>
                      <a:endParaRPr lang="es-MX" sz="1400" b="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dirty="0"/>
                        <a:t>Publicados</a:t>
                      </a:r>
                    </a:p>
                  </a:txBody>
                  <a:tcPr anchor="ctr"/>
                </a:tc>
                <a:extLst>
                  <a:ext uri="{0D108BD9-81ED-4DB2-BD59-A6C34878D82A}">
                    <a16:rowId xmlns:a16="http://schemas.microsoft.com/office/drawing/2014/main" val="10006"/>
                  </a:ext>
                </a:extLst>
              </a:tr>
              <a:tr h="273600">
                <a:tc>
                  <a:txBody>
                    <a:bodyPr/>
                    <a:lstStyle/>
                    <a:p>
                      <a:pPr algn="ctr"/>
                      <a:r>
                        <a:rPr lang="es-MX" sz="1400" dirty="0"/>
                        <a:t>Metodolog</a:t>
                      </a:r>
                      <a:r>
                        <a:rPr lang="es-ES" sz="1400" dirty="0" err="1"/>
                        <a:t>ías</a:t>
                      </a:r>
                      <a:r>
                        <a:rPr lang="es-ES" sz="1400" dirty="0"/>
                        <a:t> para </a:t>
                      </a:r>
                      <a:r>
                        <a:rPr lang="es-ES" sz="1400" dirty="0" err="1"/>
                        <a:t>Distribuciòn</a:t>
                      </a:r>
                      <a:r>
                        <a:rPr lang="es-ES" sz="1400" dirty="0"/>
                        <a:t> de Ingresos</a:t>
                      </a:r>
                      <a:endParaRPr lang="es-MX"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b="0" dirty="0">
                          <a:solidFill>
                            <a:schemeClr val="tx1"/>
                          </a:solidFill>
                        </a:rPr>
                        <a:t>SENER/CNH</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400" dirty="0"/>
                        <a:t>DOF</a:t>
                      </a:r>
                    </a:p>
                  </a:txBody>
                  <a:tcPr anchor="ctr"/>
                </a:tc>
                <a:extLst>
                  <a:ext uri="{0D108BD9-81ED-4DB2-BD59-A6C34878D82A}">
                    <a16:rowId xmlns:a16="http://schemas.microsoft.com/office/drawing/2014/main" val="10007"/>
                  </a:ext>
                </a:extLst>
              </a:tr>
            </a:tbl>
          </a:graphicData>
        </a:graphic>
      </p:graphicFrame>
      <p:sp>
        <p:nvSpPr>
          <p:cNvPr id="12" name="8 Rectángulo"/>
          <p:cNvSpPr/>
          <p:nvPr/>
        </p:nvSpPr>
        <p:spPr>
          <a:xfrm>
            <a:off x="827736" y="1034246"/>
            <a:ext cx="7776712" cy="2682786"/>
          </a:xfrm>
          <a:prstGeom prst="rect">
            <a:avLst/>
          </a:prstGeom>
        </p:spPr>
        <p:txBody>
          <a:bodyPr wrap="square">
            <a:spAutoFit/>
          </a:bodyPr>
          <a:lstStyle/>
          <a:p>
            <a:pPr algn="just">
              <a:spcBef>
                <a:spcPts val="120"/>
              </a:spcBef>
              <a:spcAft>
                <a:spcPts val="120"/>
              </a:spcAft>
            </a:pPr>
            <a:r>
              <a:rPr lang="es-ES" sz="1600" dirty="0"/>
              <a:t>Respecto de la regulación que tiene que emitir la Secretaría de Energía a la fecha se registran avances importantes. En el caso de los Contratos que deben ponerse a disposición de los ejidatarios y comuneros, se diseñaron 4 modelos, mismos que se sometieron a opinión técnica de la SEDATU y actualmente se encuentran en revisión final para solicitar </a:t>
            </a:r>
            <a:r>
              <a:rPr lang="es-ES" sz="1600" dirty="0" err="1"/>
              <a:t>excención</a:t>
            </a:r>
            <a:r>
              <a:rPr lang="es-ES" sz="1600" dirty="0"/>
              <a:t> ante la COFEMER y publicarlos en el DOF.</a:t>
            </a:r>
          </a:p>
          <a:p>
            <a:pPr algn="just">
              <a:spcBef>
                <a:spcPts val="120"/>
              </a:spcBef>
              <a:spcAft>
                <a:spcPts val="120"/>
              </a:spcAft>
            </a:pPr>
            <a:endParaRPr lang="es-ES" sz="1600" dirty="0"/>
          </a:p>
          <a:p>
            <a:pPr marL="285750" indent="-285750" algn="just">
              <a:spcBef>
                <a:spcPts val="120"/>
              </a:spcBef>
              <a:spcAft>
                <a:spcPts val="120"/>
              </a:spcAft>
              <a:buFont typeface="Arial" charset="0"/>
              <a:buChar char="•"/>
            </a:pPr>
            <a:r>
              <a:rPr lang="es-ES" sz="1600" dirty="0"/>
              <a:t>Modelo de Contrato para Ocupación Superficial</a:t>
            </a:r>
          </a:p>
          <a:p>
            <a:pPr marL="285750" indent="-285750" algn="just">
              <a:spcBef>
                <a:spcPts val="120"/>
              </a:spcBef>
              <a:spcAft>
                <a:spcPts val="120"/>
              </a:spcAft>
              <a:buFont typeface="Arial" charset="0"/>
              <a:buChar char="•"/>
            </a:pPr>
            <a:r>
              <a:rPr lang="es-ES" sz="1600" dirty="0"/>
              <a:t>Modelo de Contrato para Servidumbre de Paso</a:t>
            </a:r>
          </a:p>
          <a:p>
            <a:pPr marL="285750" indent="-285750" algn="just">
              <a:spcBef>
                <a:spcPts val="120"/>
              </a:spcBef>
              <a:spcAft>
                <a:spcPts val="120"/>
              </a:spcAft>
              <a:buFont typeface="Arial" charset="0"/>
              <a:buChar char="•"/>
            </a:pPr>
            <a:r>
              <a:rPr lang="es-ES" sz="1600" dirty="0"/>
              <a:t>Modelo de Contrato para Arrendamiento</a:t>
            </a:r>
          </a:p>
          <a:p>
            <a:pPr marL="285750" indent="-285750" algn="just">
              <a:spcBef>
                <a:spcPts val="120"/>
              </a:spcBef>
              <a:spcAft>
                <a:spcPts val="120"/>
              </a:spcAft>
              <a:buFont typeface="Arial" charset="0"/>
              <a:buChar char="•"/>
            </a:pPr>
            <a:r>
              <a:rPr lang="es-ES" sz="1600" dirty="0"/>
              <a:t>Modelo de Contrato para </a:t>
            </a:r>
            <a:r>
              <a:rPr lang="es-ES" sz="1600" dirty="0" err="1"/>
              <a:t>Adquisión</a:t>
            </a:r>
            <a:endParaRPr lang="es-ES" sz="1600" dirty="0"/>
          </a:p>
        </p:txBody>
      </p:sp>
    </p:spTree>
    <p:extLst>
      <p:ext uri="{BB962C8B-B14F-4D97-AF65-F5344CB8AC3E}">
        <p14:creationId xmlns:p14="http://schemas.microsoft.com/office/powerpoint/2010/main" val="1236077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1923" y="2348880"/>
            <a:ext cx="8640960" cy="3662541"/>
          </a:xfrm>
          <a:prstGeom prst="rect">
            <a:avLst/>
          </a:prstGeom>
          <a:noFill/>
        </p:spPr>
        <p:txBody>
          <a:bodyPr wrap="square" rtlCol="0">
            <a:spAutoFit/>
          </a:bodyPr>
          <a:lstStyle/>
          <a:p>
            <a:pPr algn="ctr"/>
            <a:r>
              <a:rPr lang="es-MX" sz="3200" b="1" cap="all" dirty="0">
                <a:solidFill>
                  <a:schemeClr val="accent2"/>
                </a:solidFill>
                <a:latin typeface="Arial" panose="020B0604020202020204" pitchFamily="34" charset="0"/>
                <a:cs typeface="Arial" panose="020B0604020202020204" pitchFamily="34" charset="0"/>
              </a:rPr>
              <a:t>MUCHAS GRACIAS</a:t>
            </a:r>
          </a:p>
          <a:p>
            <a:pPr algn="ctr"/>
            <a:endParaRPr lang="es-MX" sz="2000" b="1" cap="small" dirty="0">
              <a:solidFill>
                <a:schemeClr val="accent2"/>
              </a:solidFill>
              <a:latin typeface="Arial" panose="020B0604020202020204" pitchFamily="34" charset="0"/>
              <a:cs typeface="Arial" panose="020B0604020202020204" pitchFamily="34" charset="0"/>
            </a:endParaRPr>
          </a:p>
          <a:p>
            <a:pPr algn="ctr"/>
            <a:endParaRPr lang="es-MX" sz="2000" b="1" cap="small" dirty="0">
              <a:solidFill>
                <a:schemeClr val="accent2"/>
              </a:solidFill>
              <a:latin typeface="Arial" panose="020B0604020202020204" pitchFamily="34" charset="0"/>
              <a:cs typeface="Arial" panose="020B0604020202020204" pitchFamily="34" charset="0"/>
            </a:endParaRPr>
          </a:p>
          <a:p>
            <a:pPr algn="ctr"/>
            <a:r>
              <a:rPr lang="es-MX" sz="2000" b="1" dirty="0"/>
              <a:t>Rodolfo Salazar Gil</a:t>
            </a:r>
          </a:p>
          <a:p>
            <a:pPr algn="ctr"/>
            <a:r>
              <a:rPr lang="es-MX" sz="2000" b="1" dirty="0"/>
              <a:t>Director General de Impacto Social y Ocupación Superficial</a:t>
            </a:r>
          </a:p>
          <a:p>
            <a:pPr algn="ctr"/>
            <a:r>
              <a:rPr lang="es-MX" sz="2000" b="1" dirty="0"/>
              <a:t>Secretaría de Energía</a:t>
            </a:r>
          </a:p>
          <a:p>
            <a:pPr algn="ctr"/>
            <a:endParaRPr lang="es-MX" sz="2000" b="1" dirty="0"/>
          </a:p>
          <a:p>
            <a:pPr algn="ctr"/>
            <a:r>
              <a:rPr lang="es-MX" sz="1600" b="1" dirty="0"/>
              <a:t>Contacto:</a:t>
            </a:r>
          </a:p>
          <a:p>
            <a:pPr algn="ctr"/>
            <a:endParaRPr lang="es-MX" sz="1600" b="1" dirty="0"/>
          </a:p>
          <a:p>
            <a:pPr algn="ctr"/>
            <a:r>
              <a:rPr lang="es-MX" sz="1600" b="1" dirty="0"/>
              <a:t>Dirección: Insurgentes Sur 890, Piso 15, Colonia del Valle, C. P. 03100, Ciudad de México, México</a:t>
            </a:r>
          </a:p>
          <a:p>
            <a:pPr algn="ctr"/>
            <a:r>
              <a:rPr lang="es-MX" sz="1600" b="1" dirty="0"/>
              <a:t>Teléfono. +52 (55) 5000 – 6000 Ext. 2403</a:t>
            </a:r>
          </a:p>
          <a:p>
            <a:pPr algn="ctr"/>
            <a:r>
              <a:rPr lang="es-MX" sz="1600" b="1" dirty="0"/>
              <a:t>Correo electrónico: rsalazar@energia.gob.mx </a:t>
            </a:r>
          </a:p>
        </p:txBody>
      </p:sp>
      <p:pic>
        <p:nvPicPr>
          <p:cNvPr id="8"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535389" y="332656"/>
            <a:ext cx="2088232" cy="632282"/>
          </a:xfrm>
          <a:prstGeom prst="rect">
            <a:avLst/>
          </a:prstGeom>
          <a:noFill/>
          <a:ln>
            <a:noFill/>
          </a:ln>
        </p:spPr>
      </p:pic>
    </p:spTree>
    <p:extLst>
      <p:ext uri="{BB962C8B-B14F-4D97-AF65-F5344CB8AC3E}">
        <p14:creationId xmlns:p14="http://schemas.microsoft.com/office/powerpoint/2010/main" val="80572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solidFill>
                  <a:srgbClr val="46464A"/>
                </a:solidFill>
              </a:rPr>
              <a:pPr/>
              <a:t>5</a:t>
            </a:fld>
            <a:endParaRPr lang="es-MX" dirty="0">
              <a:solidFill>
                <a:srgbClr val="46464A"/>
              </a:solidFill>
            </a:endParaRPr>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FFFF"/>
              </a:solidFill>
            </a:endParaRP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rgbClr val="FFFFFF"/>
                </a:solidFill>
              </a:rPr>
              <a:pPr algn="r"/>
              <a:t>5</a:t>
            </a:fld>
            <a:endParaRPr lang="es-MX" dirty="0">
              <a:solidFill>
                <a:srgbClr val="FFFFFF"/>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0"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
        <p:nvSpPr>
          <p:cNvPr id="18" name="17 Rectángulo"/>
          <p:cNvSpPr/>
          <p:nvPr/>
        </p:nvSpPr>
        <p:spPr>
          <a:xfrm>
            <a:off x="207231" y="1340768"/>
            <a:ext cx="8736905" cy="31683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s-MX" sz="2000" b="1" dirty="0">
                <a:solidFill>
                  <a:schemeClr val="bg1">
                    <a:lumMod val="50000"/>
                  </a:schemeClr>
                </a:solidFill>
              </a:rPr>
              <a:t>Participación de las comunidades </a:t>
            </a:r>
            <a:r>
              <a:rPr lang="es-MX" sz="2400" b="1" dirty="0">
                <a:solidFill>
                  <a:schemeClr val="accent3">
                    <a:lumMod val="50000"/>
                  </a:schemeClr>
                </a:solidFill>
              </a:rPr>
              <a:t>Diagnósticos y Estudios Previos </a:t>
            </a:r>
            <a:r>
              <a:rPr lang="es-MX" sz="2000" dirty="0">
                <a:solidFill>
                  <a:schemeClr val="accent6">
                    <a:lumMod val="50000"/>
                  </a:schemeClr>
                </a:solidFill>
              </a:rPr>
              <a:t>Políticas de Derechos Humanos</a:t>
            </a:r>
            <a:r>
              <a:rPr lang="es-MX" dirty="0"/>
              <a:t> Aceptación del Proyecto </a:t>
            </a:r>
            <a:r>
              <a:rPr lang="es-MX" sz="2800" dirty="0">
                <a:solidFill>
                  <a:schemeClr val="accent6">
                    <a:lumMod val="75000"/>
                  </a:schemeClr>
                </a:solidFill>
              </a:rPr>
              <a:t>Apropiación del Proyecto </a:t>
            </a:r>
            <a:r>
              <a:rPr lang="es-MX" sz="2800" b="1" dirty="0">
                <a:solidFill>
                  <a:schemeClr val="accent3">
                    <a:lumMod val="75000"/>
                  </a:schemeClr>
                </a:solidFill>
              </a:rPr>
              <a:t>Información Completa </a:t>
            </a:r>
            <a:r>
              <a:rPr lang="es-MX" sz="2000" b="1" dirty="0">
                <a:solidFill>
                  <a:schemeClr val="bg1">
                    <a:lumMod val="50000"/>
                  </a:schemeClr>
                </a:solidFill>
                <a:latin typeface="Aharoni" panose="02010803020104030203" pitchFamily="2" charset="-79"/>
                <a:cs typeface="Aharoni" panose="02010803020104030203" pitchFamily="2" charset="-79"/>
              </a:rPr>
              <a:t>Participación en la Toma de Decisiones </a:t>
            </a:r>
            <a:r>
              <a:rPr lang="es-MX" sz="2000" b="1" dirty="0">
                <a:solidFill>
                  <a:schemeClr val="accent6">
                    <a:lumMod val="50000"/>
                  </a:schemeClr>
                </a:solidFill>
              </a:rPr>
              <a:t>Estrategias de Comunicación Intercultural </a:t>
            </a:r>
            <a:r>
              <a:rPr lang="es-MX" sz="2800" dirty="0">
                <a:solidFill>
                  <a:schemeClr val="accent3">
                    <a:lumMod val="75000"/>
                  </a:schemeClr>
                </a:solidFill>
              </a:rPr>
              <a:t>Respeto de Derechos Humanos </a:t>
            </a:r>
            <a:r>
              <a:rPr lang="es-MX" sz="2000" dirty="0">
                <a:solidFill>
                  <a:schemeClr val="bg1">
                    <a:lumMod val="50000"/>
                  </a:schemeClr>
                </a:solidFill>
              </a:rPr>
              <a:t>Comprensión de las Comunidades como Sistemas Sociales Complejos</a:t>
            </a:r>
            <a:r>
              <a:rPr lang="es-MX" sz="2000" dirty="0"/>
              <a:t> </a:t>
            </a:r>
            <a:r>
              <a:rPr lang="es-MX" sz="2800" dirty="0">
                <a:solidFill>
                  <a:schemeClr val="accent6">
                    <a:lumMod val="75000"/>
                  </a:schemeClr>
                </a:solidFill>
              </a:rPr>
              <a:t>Mecanismos de Comunicación</a:t>
            </a:r>
            <a:r>
              <a:rPr lang="es-MX" sz="2000" dirty="0">
                <a:solidFill>
                  <a:schemeClr val="accent6">
                    <a:lumMod val="50000"/>
                  </a:schemeClr>
                </a:solidFill>
              </a:rPr>
              <a:t> Identificación y Manejo de los Impactos Sociales</a:t>
            </a:r>
            <a:r>
              <a:rPr lang="es-MX" dirty="0"/>
              <a:t> Reconocimiento de </a:t>
            </a:r>
            <a:r>
              <a:rPr lang="es-MX" sz="2400" b="1" dirty="0">
                <a:solidFill>
                  <a:schemeClr val="accent6">
                    <a:lumMod val="50000"/>
                  </a:schemeClr>
                </a:solidFill>
              </a:rPr>
              <a:t>Sistemas de Valores</a:t>
            </a:r>
            <a:r>
              <a:rPr lang="es-MX" dirty="0"/>
              <a:t> Diferentes Coordinación con Autoridades Locales </a:t>
            </a:r>
            <a:r>
              <a:rPr lang="es-MX" sz="2800" dirty="0">
                <a:solidFill>
                  <a:schemeClr val="accent3">
                    <a:lumMod val="75000"/>
                  </a:schemeClr>
                </a:solidFill>
              </a:rPr>
              <a:t>Beneficios Compartidos de la Utilización de Recursos Naturales  </a:t>
            </a:r>
            <a:r>
              <a:rPr lang="es-MX" sz="2500" dirty="0">
                <a:solidFill>
                  <a:schemeClr val="bg1">
                    <a:lumMod val="50000"/>
                  </a:schemeClr>
                </a:solidFill>
              </a:rPr>
              <a:t>Comprensión del Territorio </a:t>
            </a:r>
          </a:p>
        </p:txBody>
      </p:sp>
      <p:sp>
        <p:nvSpPr>
          <p:cNvPr id="19" name="18 CuadroTexto"/>
          <p:cNvSpPr txBox="1"/>
          <p:nvPr/>
        </p:nvSpPr>
        <p:spPr>
          <a:xfrm>
            <a:off x="107504" y="4869160"/>
            <a:ext cx="2412168" cy="1477328"/>
          </a:xfrm>
          <a:prstGeom prst="rect">
            <a:avLst/>
          </a:prstGeom>
          <a:noFill/>
        </p:spPr>
        <p:txBody>
          <a:bodyPr wrap="square" rtlCol="0">
            <a:spAutoFit/>
          </a:bodyPr>
          <a:lstStyle/>
          <a:p>
            <a:pPr algn="r"/>
            <a:r>
              <a:rPr lang="es-MX" b="1" dirty="0"/>
              <a:t>Diagnóstico Previo</a:t>
            </a:r>
          </a:p>
          <a:p>
            <a:pPr algn="r"/>
            <a:r>
              <a:rPr lang="es-MX" b="1" dirty="0"/>
              <a:t>Información</a:t>
            </a:r>
          </a:p>
          <a:p>
            <a:pPr algn="r"/>
            <a:r>
              <a:rPr lang="es-MX" b="1" dirty="0"/>
              <a:t>Participación</a:t>
            </a:r>
          </a:p>
          <a:p>
            <a:pPr algn="r"/>
            <a:r>
              <a:rPr lang="es-MX" b="1" dirty="0"/>
              <a:t>Actores de interés</a:t>
            </a:r>
          </a:p>
          <a:p>
            <a:pPr algn="r"/>
            <a:r>
              <a:rPr lang="es-MX" b="1" dirty="0"/>
              <a:t>Gestión Social Integral</a:t>
            </a:r>
          </a:p>
        </p:txBody>
      </p:sp>
      <p:sp>
        <p:nvSpPr>
          <p:cNvPr id="20" name="19 Flecha derecha"/>
          <p:cNvSpPr/>
          <p:nvPr/>
        </p:nvSpPr>
        <p:spPr>
          <a:xfrm>
            <a:off x="2675642" y="5085184"/>
            <a:ext cx="2904470" cy="1152128"/>
          </a:xfrm>
          <a:prstGeom prst="rightArrow">
            <a:avLst/>
          </a:prstGeom>
          <a:solidFill>
            <a:schemeClr val="accent6">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s-MX"/>
          </a:p>
        </p:txBody>
      </p:sp>
      <p:sp>
        <p:nvSpPr>
          <p:cNvPr id="21" name="20 CuadroTexto"/>
          <p:cNvSpPr txBox="1"/>
          <p:nvPr/>
        </p:nvSpPr>
        <p:spPr>
          <a:xfrm>
            <a:off x="5508104" y="5022569"/>
            <a:ext cx="1489020" cy="1200329"/>
          </a:xfrm>
          <a:prstGeom prst="rect">
            <a:avLst/>
          </a:prstGeom>
          <a:noFill/>
        </p:spPr>
        <p:txBody>
          <a:bodyPr wrap="square" rtlCol="0">
            <a:spAutoFit/>
          </a:bodyPr>
          <a:lstStyle/>
          <a:p>
            <a:pPr algn="ctr"/>
            <a:r>
              <a:rPr lang="es-MX" b="1" dirty="0"/>
              <a:t>Oposición</a:t>
            </a:r>
          </a:p>
          <a:p>
            <a:pPr algn="ctr"/>
            <a:r>
              <a:rPr lang="es-MX" b="1" dirty="0"/>
              <a:t>Conflicto</a:t>
            </a:r>
          </a:p>
          <a:p>
            <a:pPr algn="ctr"/>
            <a:r>
              <a:rPr lang="es-MX" b="1" dirty="0"/>
              <a:t>Rechazo</a:t>
            </a:r>
          </a:p>
          <a:p>
            <a:pPr algn="ctr"/>
            <a:r>
              <a:rPr lang="es-MX" b="1" dirty="0"/>
              <a:t>Cancelación</a:t>
            </a:r>
          </a:p>
        </p:txBody>
      </p:sp>
      <p:sp>
        <p:nvSpPr>
          <p:cNvPr id="22" name="21 CuadroTexto"/>
          <p:cNvSpPr txBox="1"/>
          <p:nvPr/>
        </p:nvSpPr>
        <p:spPr>
          <a:xfrm>
            <a:off x="6968616" y="5022569"/>
            <a:ext cx="2139888" cy="1200329"/>
          </a:xfrm>
          <a:prstGeom prst="rect">
            <a:avLst/>
          </a:prstGeom>
          <a:noFill/>
        </p:spPr>
        <p:txBody>
          <a:bodyPr wrap="square" rtlCol="0">
            <a:spAutoFit/>
          </a:bodyPr>
          <a:lstStyle/>
          <a:p>
            <a:pPr algn="ctr"/>
            <a:r>
              <a:rPr lang="es-MX" b="1" dirty="0"/>
              <a:t>Minimización de conflictividad</a:t>
            </a:r>
          </a:p>
          <a:p>
            <a:pPr algn="ctr"/>
            <a:r>
              <a:rPr lang="es-MX" b="1" dirty="0"/>
              <a:t>Desarrollos exitosos</a:t>
            </a:r>
          </a:p>
          <a:p>
            <a:pPr algn="ctr"/>
            <a:r>
              <a:rPr lang="es-MX" b="1" dirty="0"/>
              <a:t>Buenas prácticas</a:t>
            </a:r>
          </a:p>
        </p:txBody>
      </p:sp>
    </p:spTree>
    <p:extLst>
      <p:ext uri="{BB962C8B-B14F-4D97-AF65-F5344CB8AC3E}">
        <p14:creationId xmlns:p14="http://schemas.microsoft.com/office/powerpoint/2010/main" val="142743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solidFill>
                  <a:srgbClr val="46464A"/>
                </a:solidFill>
              </a:rPr>
              <a:pPr/>
              <a:t>6</a:t>
            </a:fld>
            <a:endParaRPr lang="es-MX" dirty="0">
              <a:solidFill>
                <a:srgbClr val="46464A"/>
              </a:solidFill>
            </a:endParaRPr>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FFFFFF"/>
              </a:solidFill>
            </a:endParaRPr>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rgbClr val="FFFFFF"/>
                </a:solidFill>
              </a:rPr>
              <a:pPr algn="r"/>
              <a:t>6</a:t>
            </a:fld>
            <a:endParaRPr lang="es-MX" dirty="0">
              <a:solidFill>
                <a:srgbClr val="FFFFFF"/>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4328" r="1824" b="5256"/>
          <a:stretch/>
        </p:blipFill>
        <p:spPr bwMode="auto">
          <a:xfrm>
            <a:off x="629279" y="2708920"/>
            <a:ext cx="7853278" cy="258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CuadroTexto"/>
          <p:cNvSpPr txBox="1"/>
          <p:nvPr/>
        </p:nvSpPr>
        <p:spPr>
          <a:xfrm>
            <a:off x="248809" y="1268760"/>
            <a:ext cx="8640960" cy="1323439"/>
          </a:xfrm>
          <a:prstGeom prst="rect">
            <a:avLst/>
          </a:prstGeom>
          <a:noFill/>
        </p:spPr>
        <p:txBody>
          <a:bodyPr wrap="square" rtlCol="0">
            <a:spAutoFit/>
          </a:bodyPr>
          <a:lstStyle/>
          <a:p>
            <a:pPr algn="ctr"/>
            <a:r>
              <a:rPr lang="es-MX" sz="1600" dirty="0">
                <a:solidFill>
                  <a:srgbClr val="000000"/>
                </a:solidFill>
              </a:rPr>
              <a:t>La participación de las comunidades resulta esencial para el desarrollo de las actividades del sector energético.   La Ley de Hidrocarburos y la Ley de la Industria Eléctrica establecen instrumentos para que las comunidades participen en temas esenciales como la identificación de los impactos sociales asociados al desarrollo de proyectos, las medidas para mitigarlos y prevenirlos, y las formas que se definirán para garantizar su involucramiento en la planeación e implementación de los proyectos. </a:t>
            </a:r>
          </a:p>
        </p:txBody>
      </p:sp>
      <p:sp>
        <p:nvSpPr>
          <p:cNvPr id="24" name="23 CuadroTexto"/>
          <p:cNvSpPr txBox="1"/>
          <p:nvPr/>
        </p:nvSpPr>
        <p:spPr>
          <a:xfrm>
            <a:off x="221007" y="5364505"/>
            <a:ext cx="8640960" cy="830997"/>
          </a:xfrm>
          <a:prstGeom prst="rect">
            <a:avLst/>
          </a:prstGeom>
          <a:noFill/>
        </p:spPr>
        <p:txBody>
          <a:bodyPr wrap="square" rtlCol="0">
            <a:spAutoFit/>
          </a:bodyPr>
          <a:lstStyle/>
          <a:p>
            <a:pPr algn="ctr"/>
            <a:r>
              <a:rPr lang="es-MX" sz="1600" dirty="0">
                <a:solidFill>
                  <a:srgbClr val="000000"/>
                </a:solidFill>
              </a:rPr>
              <a:t>Los beneficios asociados al desarrollo de proyectos del sector energético deben ser incluyentes y perfilar una plataforma estratégica para potenciar el desarrollo de las comunidades. El marco normativo del sector energético establece diversos mecanismos para garantizar tal fin.</a:t>
            </a:r>
          </a:p>
        </p:txBody>
      </p:sp>
      <p:pic>
        <p:nvPicPr>
          <p:cNvPr id="11"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Tree>
    <p:extLst>
      <p:ext uri="{BB962C8B-B14F-4D97-AF65-F5344CB8AC3E}">
        <p14:creationId xmlns:p14="http://schemas.microsoft.com/office/powerpoint/2010/main" val="348439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7</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7</a:t>
            </a:fld>
            <a:endParaRPr lang="es-MX" dirty="0">
              <a:solidFill>
                <a:schemeClr val="bg1"/>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8" name="23 CuadroTexto"/>
          <p:cNvSpPr txBox="1"/>
          <p:nvPr/>
        </p:nvSpPr>
        <p:spPr>
          <a:xfrm>
            <a:off x="107504" y="1264692"/>
            <a:ext cx="8928992" cy="1015663"/>
          </a:xfrm>
          <a:prstGeom prst="rect">
            <a:avLst/>
          </a:prstGeom>
          <a:noFill/>
        </p:spPr>
        <p:txBody>
          <a:bodyPr wrap="square" rtlCol="0">
            <a:spAutoFit/>
          </a:bodyPr>
          <a:lstStyle/>
          <a:p>
            <a:pPr algn="just"/>
            <a:r>
              <a:rPr lang="es-ES" sz="2000" dirty="0"/>
              <a:t>Con el objetivo de instrumentalizar los principios de sustentabilidad y el enfoque de derechos humanos, se incluyeron, entre otras cosas, tres elementos novedosos dentro de la Reforma Energética:</a:t>
            </a:r>
          </a:p>
        </p:txBody>
      </p:sp>
      <p:pic>
        <p:nvPicPr>
          <p:cNvPr id="10" name="7 Imagen"/>
          <p:cNvPicPr/>
          <p:nvPr/>
        </p:nvPicPr>
        <p:blipFill>
          <a:blip r:embed="rId2"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
        <p:nvSpPr>
          <p:cNvPr id="3" name="2 Rectángulo redondeado"/>
          <p:cNvSpPr/>
          <p:nvPr/>
        </p:nvSpPr>
        <p:spPr>
          <a:xfrm>
            <a:off x="2483768" y="2636912"/>
            <a:ext cx="432048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EVALUACIÓN DE IMPACTO SOCIAL</a:t>
            </a:r>
          </a:p>
        </p:txBody>
      </p:sp>
      <p:sp>
        <p:nvSpPr>
          <p:cNvPr id="11" name="10 Rectángulo redondeado"/>
          <p:cNvSpPr/>
          <p:nvPr/>
        </p:nvSpPr>
        <p:spPr>
          <a:xfrm>
            <a:off x="2483768" y="3645024"/>
            <a:ext cx="432048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CONSULTA LIBRE, PREVIA E INFORMADA*</a:t>
            </a:r>
          </a:p>
        </p:txBody>
      </p:sp>
      <p:sp>
        <p:nvSpPr>
          <p:cNvPr id="13" name="12 Rectángulo redondeado"/>
          <p:cNvSpPr/>
          <p:nvPr/>
        </p:nvSpPr>
        <p:spPr>
          <a:xfrm>
            <a:off x="2483768" y="4653136"/>
            <a:ext cx="432048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MODELO DE OCUPACIÓN SUPERFICIAL</a:t>
            </a:r>
          </a:p>
        </p:txBody>
      </p:sp>
    </p:spTree>
    <p:extLst>
      <p:ext uri="{BB962C8B-B14F-4D97-AF65-F5344CB8AC3E}">
        <p14:creationId xmlns:p14="http://schemas.microsoft.com/office/powerpoint/2010/main" val="208376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8</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8</a:t>
            </a:fld>
            <a:endParaRPr lang="es-MX" dirty="0">
              <a:solidFill>
                <a:schemeClr val="bg1"/>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827584" y="3024243"/>
            <a:ext cx="7489686" cy="3158780"/>
          </a:xfrm>
          <a:prstGeom prst="rect">
            <a:avLst/>
          </a:prstGeom>
        </p:spPr>
      </p:pic>
      <p:sp>
        <p:nvSpPr>
          <p:cNvPr id="18" name="23 CuadroTexto"/>
          <p:cNvSpPr txBox="1"/>
          <p:nvPr/>
        </p:nvSpPr>
        <p:spPr>
          <a:xfrm>
            <a:off x="107504" y="1264692"/>
            <a:ext cx="8928992" cy="1569660"/>
          </a:xfrm>
          <a:prstGeom prst="rect">
            <a:avLst/>
          </a:prstGeom>
          <a:noFill/>
        </p:spPr>
        <p:txBody>
          <a:bodyPr wrap="square" rtlCol="0">
            <a:spAutoFit/>
          </a:bodyPr>
          <a:lstStyle/>
          <a:p>
            <a:pPr algn="ctr"/>
            <a:r>
              <a:rPr lang="es-ES" sz="1600" dirty="0"/>
              <a:t>Asimismo, en particular en el desarrollo de proyectos del sector hidrocarburos </a:t>
            </a:r>
            <a:r>
              <a:rPr lang="es-ES" sz="1600" b="1" dirty="0"/>
              <a:t>concurren mecanismos para la participación en beneficios</a:t>
            </a:r>
            <a:r>
              <a:rPr lang="es-ES" sz="1600" dirty="0"/>
              <a:t> asociados al desarrollo de las actividades de exploración y extracción.</a:t>
            </a:r>
          </a:p>
          <a:p>
            <a:pPr algn="ctr"/>
            <a:endParaRPr lang="es-ES" sz="1600" dirty="0"/>
          </a:p>
          <a:p>
            <a:pPr algn="ctr"/>
            <a:r>
              <a:rPr lang="es-ES" sz="1600" dirty="0"/>
              <a:t>Los mecanismos abarcan </a:t>
            </a:r>
            <a:r>
              <a:rPr lang="es-ES" sz="1600" b="1" dirty="0"/>
              <a:t>actores en los ordenes estatal y municipal</a:t>
            </a:r>
            <a:r>
              <a:rPr lang="es-ES" sz="1600" dirty="0"/>
              <a:t>, así como la </a:t>
            </a:r>
            <a:r>
              <a:rPr lang="es-ES" sz="1600" b="1" dirty="0"/>
              <a:t>dimensión comunitaria</a:t>
            </a:r>
            <a:r>
              <a:rPr lang="es-ES" sz="1600" dirty="0"/>
              <a:t>. Esta concurrencia </a:t>
            </a:r>
            <a:r>
              <a:rPr lang="es-ES" sz="1600" b="1" dirty="0"/>
              <a:t>precisa de estrategias incluyentes y de una articulación efectiva</a:t>
            </a:r>
            <a:r>
              <a:rPr lang="es-ES" sz="1600" dirty="0"/>
              <a:t> con las prioridades de desarrollo. </a:t>
            </a:r>
            <a:endParaRPr lang="es-MX" sz="1600" dirty="0"/>
          </a:p>
        </p:txBody>
      </p:sp>
      <p:pic>
        <p:nvPicPr>
          <p:cNvPr id="10"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Tree>
    <p:extLst>
      <p:ext uri="{BB962C8B-B14F-4D97-AF65-F5344CB8AC3E}">
        <p14:creationId xmlns:p14="http://schemas.microsoft.com/office/powerpoint/2010/main" val="323978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7010400" y="6486227"/>
            <a:ext cx="2133600" cy="365125"/>
          </a:xfrm>
        </p:spPr>
        <p:txBody>
          <a:bodyPr/>
          <a:lstStyle/>
          <a:p>
            <a:fld id="{1FC3F459-6E32-430C-87BA-1250B45D505F}" type="slidenum">
              <a:rPr lang="es-MX" smtClean="0"/>
              <a:pPr/>
              <a:t>9</a:t>
            </a:fld>
            <a:endParaRPr lang="es-MX" dirty="0"/>
          </a:p>
        </p:txBody>
      </p:sp>
      <p:sp>
        <p:nvSpPr>
          <p:cNvPr id="6" name="5 CuadroTexto"/>
          <p:cNvSpPr txBox="1"/>
          <p:nvPr/>
        </p:nvSpPr>
        <p:spPr>
          <a:xfrm>
            <a:off x="755729" y="6396335"/>
            <a:ext cx="8424936" cy="461665"/>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7" name="6 Rectángulo"/>
          <p:cNvSpPr/>
          <p:nvPr/>
        </p:nvSpPr>
        <p:spPr>
          <a:xfrm>
            <a:off x="-5422" y="6396335"/>
            <a:ext cx="648072"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1 Marcador de número de diapositiva"/>
          <p:cNvSpPr txBox="1">
            <a:spLocks/>
          </p:cNvSpPr>
          <p:nvPr/>
        </p:nvSpPr>
        <p:spPr>
          <a:xfrm>
            <a:off x="6974904" y="6453336"/>
            <a:ext cx="2133600" cy="365125"/>
          </a:xfrm>
          <a:prstGeom prst="rect">
            <a:avLst/>
          </a:prstGeom>
        </p:spPr>
        <p:txBody>
          <a:bodyPr vert="horz" anchor="ctr" anchorCtr="0">
            <a:normAutofit/>
          </a:bodyPr>
          <a:lstStyle>
            <a:defPPr>
              <a:defRPr lang="es-MX"/>
            </a:defPPr>
            <a:lvl1pPr marL="0" algn="ctr" defTabSz="914400" rtl="0" eaLnBrk="1" latinLnBrk="0" hangingPunct="1">
              <a:defRPr kumimoji="0" sz="14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FC3F459-6E32-430C-87BA-1250B45D505F}" type="slidenum">
              <a:rPr lang="es-MX" smtClean="0">
                <a:solidFill>
                  <a:schemeClr val="bg1"/>
                </a:solidFill>
              </a:rPr>
              <a:pPr algn="r"/>
              <a:t>9</a:t>
            </a:fld>
            <a:endParaRPr lang="es-MX" dirty="0">
              <a:solidFill>
                <a:schemeClr val="bg1"/>
              </a:solidFill>
            </a:endParaRPr>
          </a:p>
        </p:txBody>
      </p:sp>
      <p:sp>
        <p:nvSpPr>
          <p:cNvPr id="27" name="26 CuadroTexto"/>
          <p:cNvSpPr txBox="1"/>
          <p:nvPr/>
        </p:nvSpPr>
        <p:spPr>
          <a:xfrm>
            <a:off x="-1" y="980728"/>
            <a:ext cx="9180665" cy="115341"/>
          </a:xfrm>
          <a:prstGeom prst="rect">
            <a:avLst/>
          </a:prstGeom>
          <a:solidFill>
            <a:schemeClr val="tx1">
              <a:lumMod val="65000"/>
              <a:lumOff val="35000"/>
            </a:schemeClr>
          </a:solidFill>
        </p:spPr>
        <p:txBody>
          <a:bodyPr wrap="square" rtlCol="0">
            <a:spAutoFit/>
          </a:bodyPr>
          <a:lstStyle/>
          <a:p>
            <a:pPr algn="r"/>
            <a:endParaRPr lang="es-MX" sz="2400" b="1" cap="small" dirty="0">
              <a:solidFill>
                <a:schemeClr val="bg1"/>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18" name="23 CuadroTexto"/>
          <p:cNvSpPr txBox="1"/>
          <p:nvPr/>
        </p:nvSpPr>
        <p:spPr>
          <a:xfrm>
            <a:off x="4788024" y="1545954"/>
            <a:ext cx="3888432" cy="2308324"/>
          </a:xfrm>
          <a:prstGeom prst="rect">
            <a:avLst/>
          </a:prstGeom>
          <a:noFill/>
        </p:spPr>
        <p:txBody>
          <a:bodyPr wrap="square" rtlCol="0">
            <a:spAutoFit/>
          </a:bodyPr>
          <a:lstStyle/>
          <a:p>
            <a:pPr algn="ctr"/>
            <a:r>
              <a:rPr lang="es-MX" dirty="0">
                <a:solidFill>
                  <a:srgbClr val="000000"/>
                </a:solidFill>
              </a:rPr>
              <a:t>Los instrumentos derivados de la reforma </a:t>
            </a:r>
            <a:r>
              <a:rPr lang="es-MX" dirty="0" err="1">
                <a:solidFill>
                  <a:srgbClr val="000000"/>
                </a:solidFill>
              </a:rPr>
              <a:t>energ</a:t>
            </a:r>
            <a:r>
              <a:rPr lang="es-ES" dirty="0">
                <a:solidFill>
                  <a:srgbClr val="000000"/>
                </a:solidFill>
              </a:rPr>
              <a:t>ética serán efectivos en la medida en que se consolide una relación de </a:t>
            </a:r>
            <a:r>
              <a:rPr lang="es-ES" b="1" dirty="0">
                <a:solidFill>
                  <a:srgbClr val="000000"/>
                </a:solidFill>
              </a:rPr>
              <a:t>coordinación entre las autoridades</a:t>
            </a:r>
            <a:r>
              <a:rPr lang="es-ES" dirty="0">
                <a:solidFill>
                  <a:srgbClr val="000000"/>
                </a:solidFill>
              </a:rPr>
              <a:t>, otorgue </a:t>
            </a:r>
            <a:r>
              <a:rPr lang="es-ES" b="1" dirty="0">
                <a:solidFill>
                  <a:srgbClr val="000000"/>
                </a:solidFill>
              </a:rPr>
              <a:t>certidumbre a las empresas,</a:t>
            </a:r>
            <a:r>
              <a:rPr lang="es-ES" dirty="0">
                <a:solidFill>
                  <a:srgbClr val="000000"/>
                </a:solidFill>
              </a:rPr>
              <a:t> construya </a:t>
            </a:r>
            <a:r>
              <a:rPr lang="es-ES" b="1" dirty="0">
                <a:solidFill>
                  <a:srgbClr val="000000"/>
                </a:solidFill>
              </a:rPr>
              <a:t>confianza con las comunidades y garantice beneficios justos y equitativos</a:t>
            </a:r>
            <a:r>
              <a:rPr lang="es-ES" dirty="0">
                <a:solidFill>
                  <a:srgbClr val="000000"/>
                </a:solidFill>
              </a:rPr>
              <a:t>.</a:t>
            </a:r>
            <a:endParaRPr lang="es-MX" dirty="0"/>
          </a:p>
        </p:txBody>
      </p:sp>
      <p:pic>
        <p:nvPicPr>
          <p:cNvPr id="4" name="Picture 3"/>
          <p:cNvPicPr>
            <a:picLocks noChangeAspect="1"/>
          </p:cNvPicPr>
          <p:nvPr/>
        </p:nvPicPr>
        <p:blipFill rotWithShape="1">
          <a:blip r:embed="rId2"/>
          <a:srcRect l="8895" r="10406"/>
          <a:stretch/>
        </p:blipFill>
        <p:spPr>
          <a:xfrm>
            <a:off x="107504" y="1927299"/>
            <a:ext cx="4320480" cy="3880115"/>
          </a:xfrm>
          <a:prstGeom prst="rect">
            <a:avLst/>
          </a:prstGeom>
        </p:spPr>
      </p:pic>
      <p:sp>
        <p:nvSpPr>
          <p:cNvPr id="14" name="23 CuadroTexto"/>
          <p:cNvSpPr txBox="1"/>
          <p:nvPr/>
        </p:nvSpPr>
        <p:spPr>
          <a:xfrm>
            <a:off x="4788024" y="4094255"/>
            <a:ext cx="3888432" cy="1754326"/>
          </a:xfrm>
          <a:prstGeom prst="rect">
            <a:avLst/>
          </a:prstGeom>
          <a:noFill/>
        </p:spPr>
        <p:txBody>
          <a:bodyPr wrap="square" rtlCol="0">
            <a:spAutoFit/>
          </a:bodyPr>
          <a:lstStyle/>
          <a:p>
            <a:pPr algn="ctr"/>
            <a:r>
              <a:rPr lang="es-ES" dirty="0"/>
              <a:t>Retos importantes en la forma en la que las distintas </a:t>
            </a:r>
            <a:r>
              <a:rPr lang="es-ES" b="1" dirty="0"/>
              <a:t>dimensiones de participación en beneficios </a:t>
            </a:r>
            <a:r>
              <a:rPr lang="es-ES" dirty="0"/>
              <a:t>se fortalecen y se complementan, en el marco de </a:t>
            </a:r>
            <a:r>
              <a:rPr lang="es-ES" b="1" dirty="0"/>
              <a:t>planes y estrategias de desarrollo local sustentable</a:t>
            </a:r>
            <a:r>
              <a:rPr lang="es-ES" dirty="0"/>
              <a:t>.</a:t>
            </a:r>
            <a:endParaRPr lang="es-MX" dirty="0"/>
          </a:p>
        </p:txBody>
      </p:sp>
      <p:pic>
        <p:nvPicPr>
          <p:cNvPr id="11" name="7 Imagen"/>
          <p:cNvPicPr/>
          <p:nvPr/>
        </p:nvPicPr>
        <p:blipFill>
          <a:blip r:embed="rId3" cstate="print">
            <a:extLst>
              <a:ext uri="{28A0092B-C50C-407E-A947-70E740481C1C}">
                <a14:useLocalDpi xmlns:a14="http://schemas.microsoft.com/office/drawing/2010/main" val="0"/>
              </a:ext>
            </a:extLst>
          </a:blip>
          <a:stretch>
            <a:fillRect/>
          </a:stretch>
        </p:blipFill>
        <p:spPr bwMode="auto">
          <a:xfrm>
            <a:off x="3582219" y="104261"/>
            <a:ext cx="2016223" cy="764705"/>
          </a:xfrm>
          <a:prstGeom prst="rect">
            <a:avLst/>
          </a:prstGeom>
          <a:noFill/>
          <a:ln>
            <a:noFill/>
          </a:ln>
        </p:spPr>
      </p:pic>
    </p:spTree>
    <p:extLst>
      <p:ext uri="{BB962C8B-B14F-4D97-AF65-F5344CB8AC3E}">
        <p14:creationId xmlns:p14="http://schemas.microsoft.com/office/powerpoint/2010/main" val="15154996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rmedio">
  <a:themeElements>
    <a:clrScheme name="Personalizado 6">
      <a:dk1>
        <a:srgbClr val="000000"/>
      </a:dk1>
      <a:lt1>
        <a:srgbClr val="FFFFFF"/>
      </a:lt1>
      <a:dk2>
        <a:srgbClr val="46464A"/>
      </a:dk2>
      <a:lt2>
        <a:srgbClr val="E3DCCF"/>
      </a:lt2>
      <a:accent1>
        <a:srgbClr val="858B7C"/>
      </a:accent1>
      <a:accent2>
        <a:srgbClr val="339966"/>
      </a:accent2>
      <a:accent3>
        <a:srgbClr val="BEAE98"/>
      </a:accent3>
      <a:accent4>
        <a:srgbClr val="92A9B9"/>
      </a:accent4>
      <a:accent5>
        <a:srgbClr val="9C8265"/>
      </a:accent5>
      <a:accent6>
        <a:srgbClr val="8D6974"/>
      </a:accent6>
      <a:hlink>
        <a:srgbClr val="67AABF"/>
      </a:hlink>
      <a:folHlink>
        <a:srgbClr val="B1B5AB"/>
      </a:folHlink>
    </a:clrScheme>
    <a:fontScheme name="Intermedi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rmedi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5931</TotalTime>
  <Words>8277</Words>
  <Application>Microsoft Office PowerPoint</Application>
  <PresentationFormat>Presentación en pantalla (4:3)</PresentationFormat>
  <Paragraphs>630</Paragraphs>
  <Slides>43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43</vt:i4>
      </vt:variant>
    </vt:vector>
  </HeadingPairs>
  <TitlesOfParts>
    <vt:vector size="52" baseType="lpstr">
      <vt:lpstr>Arial Unicode MS</vt:lpstr>
      <vt:lpstr>Aharoni</vt:lpstr>
      <vt:lpstr>Arial</vt:lpstr>
      <vt:lpstr>Calibri</vt:lpstr>
      <vt:lpstr>Tw Cen MT</vt:lpstr>
      <vt:lpstr>Webdings</vt:lpstr>
      <vt:lpstr>Wingdings</vt:lpstr>
      <vt:lpstr>Wingdings 2</vt:lpstr>
      <vt:lpstr>Intermedio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Katya Puga Cornejo</dc:creator>
  <cp:lastModifiedBy>Yolanda Langarica Castelan</cp:lastModifiedBy>
  <cp:revision>109</cp:revision>
  <cp:lastPrinted>2016-02-03T20:27:11Z</cp:lastPrinted>
  <dcterms:created xsi:type="dcterms:W3CDTF">2015-10-16T22:06:27Z</dcterms:created>
  <dcterms:modified xsi:type="dcterms:W3CDTF">2018-10-03T16:16:55Z</dcterms:modified>
</cp:coreProperties>
</file>